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5" r:id="rId1"/>
  </p:sldMasterIdLst>
  <p:sldIdLst>
    <p:sldId id="256" r:id="rId2"/>
    <p:sldId id="268" r:id="rId3"/>
    <p:sldId id="274" r:id="rId4"/>
    <p:sldId id="257" r:id="rId5"/>
    <p:sldId id="261" r:id="rId6"/>
    <p:sldId id="259" r:id="rId7"/>
    <p:sldId id="266" r:id="rId8"/>
    <p:sldId id="267" r:id="rId9"/>
    <p:sldId id="262" r:id="rId10"/>
    <p:sldId id="264" r:id="rId11"/>
    <p:sldId id="263" r:id="rId12"/>
    <p:sldId id="265" r:id="rId13"/>
    <p:sldId id="269" r:id="rId14"/>
    <p:sldId id="271" r:id="rId15"/>
    <p:sldId id="272" r:id="rId16"/>
    <p:sldId id="260" r:id="rId17"/>
    <p:sldId id="273"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1" d="100"/>
          <a:sy n="71" d="100"/>
        </p:scale>
        <p:origin x="99"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338D00-93FC-4E33-AC86-D66AF638C49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E1D37DD-7E86-4514-A2BA-E74AF23F3DB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0C0FC13-EC26-4371-8EBF-518E028DE29B}"/>
              </a:ext>
            </a:extLst>
          </p:cNvPr>
          <p:cNvSpPr>
            <a:spLocks noGrp="1"/>
          </p:cNvSpPr>
          <p:nvPr>
            <p:ph type="dt" sz="half" idx="10"/>
          </p:nvPr>
        </p:nvSpPr>
        <p:spPr/>
        <p:txBody>
          <a:bodyPr/>
          <a:lstStyle/>
          <a:p>
            <a:fld id="{9F6856B7-C566-4514-AE8E-C2850EC684C6}" type="datetimeFigureOut">
              <a:rPr lang="en-US" smtClean="0"/>
              <a:t>2/27/2021</a:t>
            </a:fld>
            <a:endParaRPr lang="en-US"/>
          </a:p>
        </p:txBody>
      </p:sp>
      <p:sp>
        <p:nvSpPr>
          <p:cNvPr id="5" name="Footer Placeholder 4">
            <a:extLst>
              <a:ext uri="{FF2B5EF4-FFF2-40B4-BE49-F238E27FC236}">
                <a16:creationId xmlns:a16="http://schemas.microsoft.com/office/drawing/2014/main" id="{2946F680-399E-4861-84EE-8916637B547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44A820F-1134-4A28-8F2E-78257A3DB15C}"/>
              </a:ext>
            </a:extLst>
          </p:cNvPr>
          <p:cNvSpPr>
            <a:spLocks noGrp="1"/>
          </p:cNvSpPr>
          <p:nvPr>
            <p:ph type="sldNum" sz="quarter" idx="12"/>
          </p:nvPr>
        </p:nvSpPr>
        <p:spPr/>
        <p:txBody>
          <a:bodyPr/>
          <a:lstStyle/>
          <a:p>
            <a:fld id="{25C0D065-DFA8-4901-83F2-3DB87F1A8AD8}" type="slidenum">
              <a:rPr lang="en-US" smtClean="0"/>
              <a:t>‹#›</a:t>
            </a:fld>
            <a:endParaRPr lang="en-US"/>
          </a:p>
        </p:txBody>
      </p:sp>
    </p:spTree>
    <p:extLst>
      <p:ext uri="{BB962C8B-B14F-4D97-AF65-F5344CB8AC3E}">
        <p14:creationId xmlns:p14="http://schemas.microsoft.com/office/powerpoint/2010/main" val="13012480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2F5100-00D1-4E6D-946A-1A9D4145074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C4C7688-553E-4F81-8367-C8A55C5568D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281E374-B5D9-4FD6-9C42-27807BA3E2CA}"/>
              </a:ext>
            </a:extLst>
          </p:cNvPr>
          <p:cNvSpPr>
            <a:spLocks noGrp="1"/>
          </p:cNvSpPr>
          <p:nvPr>
            <p:ph type="dt" sz="half" idx="10"/>
          </p:nvPr>
        </p:nvSpPr>
        <p:spPr/>
        <p:txBody>
          <a:bodyPr/>
          <a:lstStyle/>
          <a:p>
            <a:fld id="{9F6856B7-C566-4514-AE8E-C2850EC684C6}" type="datetimeFigureOut">
              <a:rPr lang="en-US" smtClean="0"/>
              <a:t>2/27/2021</a:t>
            </a:fld>
            <a:endParaRPr lang="en-US"/>
          </a:p>
        </p:txBody>
      </p:sp>
      <p:sp>
        <p:nvSpPr>
          <p:cNvPr id="5" name="Footer Placeholder 4">
            <a:extLst>
              <a:ext uri="{FF2B5EF4-FFF2-40B4-BE49-F238E27FC236}">
                <a16:creationId xmlns:a16="http://schemas.microsoft.com/office/drawing/2014/main" id="{9DE75ADB-06A3-4E53-A445-C21CC45A5CD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2A0239B-3222-48AC-B3DD-187C639C578A}"/>
              </a:ext>
            </a:extLst>
          </p:cNvPr>
          <p:cNvSpPr>
            <a:spLocks noGrp="1"/>
          </p:cNvSpPr>
          <p:nvPr>
            <p:ph type="sldNum" sz="quarter" idx="12"/>
          </p:nvPr>
        </p:nvSpPr>
        <p:spPr/>
        <p:txBody>
          <a:bodyPr/>
          <a:lstStyle/>
          <a:p>
            <a:fld id="{25C0D065-DFA8-4901-83F2-3DB87F1A8AD8}" type="slidenum">
              <a:rPr lang="en-US" smtClean="0"/>
              <a:t>‹#›</a:t>
            </a:fld>
            <a:endParaRPr lang="en-US"/>
          </a:p>
        </p:txBody>
      </p:sp>
    </p:spTree>
    <p:extLst>
      <p:ext uri="{BB962C8B-B14F-4D97-AF65-F5344CB8AC3E}">
        <p14:creationId xmlns:p14="http://schemas.microsoft.com/office/powerpoint/2010/main" val="31141186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E1D87CA-7F9B-4179-B97C-93F2182A7F6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6B20973-78B9-40EC-B11E-40D885978B8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81E7F1D-4D63-40D8-836C-A404E427B3E2}"/>
              </a:ext>
            </a:extLst>
          </p:cNvPr>
          <p:cNvSpPr>
            <a:spLocks noGrp="1"/>
          </p:cNvSpPr>
          <p:nvPr>
            <p:ph type="dt" sz="half" idx="10"/>
          </p:nvPr>
        </p:nvSpPr>
        <p:spPr/>
        <p:txBody>
          <a:bodyPr/>
          <a:lstStyle/>
          <a:p>
            <a:fld id="{9F6856B7-C566-4514-AE8E-C2850EC684C6}" type="datetimeFigureOut">
              <a:rPr lang="en-US" smtClean="0"/>
              <a:t>2/27/2021</a:t>
            </a:fld>
            <a:endParaRPr lang="en-US"/>
          </a:p>
        </p:txBody>
      </p:sp>
      <p:sp>
        <p:nvSpPr>
          <p:cNvPr id="5" name="Footer Placeholder 4">
            <a:extLst>
              <a:ext uri="{FF2B5EF4-FFF2-40B4-BE49-F238E27FC236}">
                <a16:creationId xmlns:a16="http://schemas.microsoft.com/office/drawing/2014/main" id="{999350CA-7843-46E4-82F4-3A1CF03C80D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23AACC6-1C91-44A1-80C6-05A0AC24CB8C}"/>
              </a:ext>
            </a:extLst>
          </p:cNvPr>
          <p:cNvSpPr>
            <a:spLocks noGrp="1"/>
          </p:cNvSpPr>
          <p:nvPr>
            <p:ph type="sldNum" sz="quarter" idx="12"/>
          </p:nvPr>
        </p:nvSpPr>
        <p:spPr/>
        <p:txBody>
          <a:bodyPr/>
          <a:lstStyle/>
          <a:p>
            <a:fld id="{25C0D065-DFA8-4901-83F2-3DB87F1A8AD8}" type="slidenum">
              <a:rPr lang="en-US" smtClean="0"/>
              <a:t>‹#›</a:t>
            </a:fld>
            <a:endParaRPr lang="en-US"/>
          </a:p>
        </p:txBody>
      </p:sp>
    </p:spTree>
    <p:extLst>
      <p:ext uri="{BB962C8B-B14F-4D97-AF65-F5344CB8AC3E}">
        <p14:creationId xmlns:p14="http://schemas.microsoft.com/office/powerpoint/2010/main" val="2146345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0EF32D-FCF1-4FDB-B2F0-98ED166E1E5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0646FA5-008A-416F-978C-24D65656EF7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B7CAB77-F88A-4D20-882B-2A1C46088645}"/>
              </a:ext>
            </a:extLst>
          </p:cNvPr>
          <p:cNvSpPr>
            <a:spLocks noGrp="1"/>
          </p:cNvSpPr>
          <p:nvPr>
            <p:ph type="dt" sz="half" idx="10"/>
          </p:nvPr>
        </p:nvSpPr>
        <p:spPr/>
        <p:txBody>
          <a:bodyPr/>
          <a:lstStyle/>
          <a:p>
            <a:fld id="{9F6856B7-C566-4514-AE8E-C2850EC684C6}" type="datetimeFigureOut">
              <a:rPr lang="en-US" smtClean="0"/>
              <a:t>2/27/2021</a:t>
            </a:fld>
            <a:endParaRPr lang="en-US"/>
          </a:p>
        </p:txBody>
      </p:sp>
      <p:sp>
        <p:nvSpPr>
          <p:cNvPr id="5" name="Footer Placeholder 4">
            <a:extLst>
              <a:ext uri="{FF2B5EF4-FFF2-40B4-BE49-F238E27FC236}">
                <a16:creationId xmlns:a16="http://schemas.microsoft.com/office/drawing/2014/main" id="{AC96123A-886F-4165-875D-ADBFAD9E53A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4F75BAE-F61F-4758-A30D-655713182602}"/>
              </a:ext>
            </a:extLst>
          </p:cNvPr>
          <p:cNvSpPr>
            <a:spLocks noGrp="1"/>
          </p:cNvSpPr>
          <p:nvPr>
            <p:ph type="sldNum" sz="quarter" idx="12"/>
          </p:nvPr>
        </p:nvSpPr>
        <p:spPr/>
        <p:txBody>
          <a:bodyPr/>
          <a:lstStyle/>
          <a:p>
            <a:fld id="{25C0D065-DFA8-4901-83F2-3DB87F1A8AD8}" type="slidenum">
              <a:rPr lang="en-US" smtClean="0"/>
              <a:t>‹#›</a:t>
            </a:fld>
            <a:endParaRPr lang="en-US"/>
          </a:p>
        </p:txBody>
      </p:sp>
    </p:spTree>
    <p:extLst>
      <p:ext uri="{BB962C8B-B14F-4D97-AF65-F5344CB8AC3E}">
        <p14:creationId xmlns:p14="http://schemas.microsoft.com/office/powerpoint/2010/main" val="40236197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105266-C3D6-4657-BED3-7586D2EA1FA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D68102F-3079-44F4-85F4-F6A7056362A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93FB0D8-0E44-439C-8FF6-013FF43AA2FB}"/>
              </a:ext>
            </a:extLst>
          </p:cNvPr>
          <p:cNvSpPr>
            <a:spLocks noGrp="1"/>
          </p:cNvSpPr>
          <p:nvPr>
            <p:ph type="dt" sz="half" idx="10"/>
          </p:nvPr>
        </p:nvSpPr>
        <p:spPr/>
        <p:txBody>
          <a:bodyPr/>
          <a:lstStyle/>
          <a:p>
            <a:fld id="{9F6856B7-C566-4514-AE8E-C2850EC684C6}" type="datetimeFigureOut">
              <a:rPr lang="en-US" smtClean="0"/>
              <a:t>2/27/2021</a:t>
            </a:fld>
            <a:endParaRPr lang="en-US"/>
          </a:p>
        </p:txBody>
      </p:sp>
      <p:sp>
        <p:nvSpPr>
          <p:cNvPr id="5" name="Footer Placeholder 4">
            <a:extLst>
              <a:ext uri="{FF2B5EF4-FFF2-40B4-BE49-F238E27FC236}">
                <a16:creationId xmlns:a16="http://schemas.microsoft.com/office/drawing/2014/main" id="{6D3572AD-1992-4D6C-B217-BF211A2A2E9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C2185CA-BEBB-4F90-81DD-A2ADB2FCF6B7}"/>
              </a:ext>
            </a:extLst>
          </p:cNvPr>
          <p:cNvSpPr>
            <a:spLocks noGrp="1"/>
          </p:cNvSpPr>
          <p:nvPr>
            <p:ph type="sldNum" sz="quarter" idx="12"/>
          </p:nvPr>
        </p:nvSpPr>
        <p:spPr/>
        <p:txBody>
          <a:bodyPr/>
          <a:lstStyle/>
          <a:p>
            <a:fld id="{25C0D065-DFA8-4901-83F2-3DB87F1A8AD8}" type="slidenum">
              <a:rPr lang="en-US" smtClean="0"/>
              <a:t>‹#›</a:t>
            </a:fld>
            <a:endParaRPr lang="en-US"/>
          </a:p>
        </p:txBody>
      </p:sp>
    </p:spTree>
    <p:extLst>
      <p:ext uri="{BB962C8B-B14F-4D97-AF65-F5344CB8AC3E}">
        <p14:creationId xmlns:p14="http://schemas.microsoft.com/office/powerpoint/2010/main" val="34979533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334B40-E0D8-4D64-931B-121E9603C16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9FEC7EA-69F1-411D-BFE4-5D2FA4C6807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E824BA4-0F88-4DA1-BA37-7E5D62BBD14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6606EF7-3DE8-4A0B-BE30-5BB3A2C9CE8C}"/>
              </a:ext>
            </a:extLst>
          </p:cNvPr>
          <p:cNvSpPr>
            <a:spLocks noGrp="1"/>
          </p:cNvSpPr>
          <p:nvPr>
            <p:ph type="dt" sz="half" idx="10"/>
          </p:nvPr>
        </p:nvSpPr>
        <p:spPr/>
        <p:txBody>
          <a:bodyPr/>
          <a:lstStyle/>
          <a:p>
            <a:fld id="{9F6856B7-C566-4514-AE8E-C2850EC684C6}" type="datetimeFigureOut">
              <a:rPr lang="en-US" smtClean="0"/>
              <a:t>2/27/2021</a:t>
            </a:fld>
            <a:endParaRPr lang="en-US"/>
          </a:p>
        </p:txBody>
      </p:sp>
      <p:sp>
        <p:nvSpPr>
          <p:cNvPr id="6" name="Footer Placeholder 5">
            <a:extLst>
              <a:ext uri="{FF2B5EF4-FFF2-40B4-BE49-F238E27FC236}">
                <a16:creationId xmlns:a16="http://schemas.microsoft.com/office/drawing/2014/main" id="{D9EC7536-8CA6-4373-844A-EB39A93DAAD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99BD0C3-3004-4A6C-B88D-66C5E51F8987}"/>
              </a:ext>
            </a:extLst>
          </p:cNvPr>
          <p:cNvSpPr>
            <a:spLocks noGrp="1"/>
          </p:cNvSpPr>
          <p:nvPr>
            <p:ph type="sldNum" sz="quarter" idx="12"/>
          </p:nvPr>
        </p:nvSpPr>
        <p:spPr/>
        <p:txBody>
          <a:bodyPr/>
          <a:lstStyle/>
          <a:p>
            <a:fld id="{25C0D065-DFA8-4901-83F2-3DB87F1A8AD8}" type="slidenum">
              <a:rPr lang="en-US" smtClean="0"/>
              <a:t>‹#›</a:t>
            </a:fld>
            <a:endParaRPr lang="en-US"/>
          </a:p>
        </p:txBody>
      </p:sp>
    </p:spTree>
    <p:extLst>
      <p:ext uri="{BB962C8B-B14F-4D97-AF65-F5344CB8AC3E}">
        <p14:creationId xmlns:p14="http://schemas.microsoft.com/office/powerpoint/2010/main" val="25705806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C82017-E695-4D7A-8E30-2BCD44520BE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B9E1578-5851-447A-A6C2-401F886810D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5CAE187-08ED-4024-BD67-29CE0570F80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73644BF-7643-4796-A331-CA1A566B882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D297F36-DABD-4DC5-B381-A8276D53220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CDDEA63-3798-4D52-9358-6363F0000F6E}"/>
              </a:ext>
            </a:extLst>
          </p:cNvPr>
          <p:cNvSpPr>
            <a:spLocks noGrp="1"/>
          </p:cNvSpPr>
          <p:nvPr>
            <p:ph type="dt" sz="half" idx="10"/>
          </p:nvPr>
        </p:nvSpPr>
        <p:spPr/>
        <p:txBody>
          <a:bodyPr/>
          <a:lstStyle/>
          <a:p>
            <a:fld id="{9F6856B7-C566-4514-AE8E-C2850EC684C6}" type="datetimeFigureOut">
              <a:rPr lang="en-US" smtClean="0"/>
              <a:t>2/27/2021</a:t>
            </a:fld>
            <a:endParaRPr lang="en-US"/>
          </a:p>
        </p:txBody>
      </p:sp>
      <p:sp>
        <p:nvSpPr>
          <p:cNvPr id="8" name="Footer Placeholder 7">
            <a:extLst>
              <a:ext uri="{FF2B5EF4-FFF2-40B4-BE49-F238E27FC236}">
                <a16:creationId xmlns:a16="http://schemas.microsoft.com/office/drawing/2014/main" id="{4D7F4FA2-F7BC-4DE7-905C-239407835ED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51C4C91-0AFC-42F3-8DF9-BFC801A7A8B8}"/>
              </a:ext>
            </a:extLst>
          </p:cNvPr>
          <p:cNvSpPr>
            <a:spLocks noGrp="1"/>
          </p:cNvSpPr>
          <p:nvPr>
            <p:ph type="sldNum" sz="quarter" idx="12"/>
          </p:nvPr>
        </p:nvSpPr>
        <p:spPr/>
        <p:txBody>
          <a:bodyPr/>
          <a:lstStyle/>
          <a:p>
            <a:fld id="{25C0D065-DFA8-4901-83F2-3DB87F1A8AD8}" type="slidenum">
              <a:rPr lang="en-US" smtClean="0"/>
              <a:t>‹#›</a:t>
            </a:fld>
            <a:endParaRPr lang="en-US"/>
          </a:p>
        </p:txBody>
      </p:sp>
    </p:spTree>
    <p:extLst>
      <p:ext uri="{BB962C8B-B14F-4D97-AF65-F5344CB8AC3E}">
        <p14:creationId xmlns:p14="http://schemas.microsoft.com/office/powerpoint/2010/main" val="24144842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8A3448-DCE3-400A-9C77-BC1C68F14AD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FB8472B-8D90-4D4A-A165-B4FC6F5C72FF}"/>
              </a:ext>
            </a:extLst>
          </p:cNvPr>
          <p:cNvSpPr>
            <a:spLocks noGrp="1"/>
          </p:cNvSpPr>
          <p:nvPr>
            <p:ph type="dt" sz="half" idx="10"/>
          </p:nvPr>
        </p:nvSpPr>
        <p:spPr/>
        <p:txBody>
          <a:bodyPr/>
          <a:lstStyle/>
          <a:p>
            <a:fld id="{9F6856B7-C566-4514-AE8E-C2850EC684C6}" type="datetimeFigureOut">
              <a:rPr lang="en-US" smtClean="0"/>
              <a:t>2/27/2021</a:t>
            </a:fld>
            <a:endParaRPr lang="en-US"/>
          </a:p>
        </p:txBody>
      </p:sp>
      <p:sp>
        <p:nvSpPr>
          <p:cNvPr id="4" name="Footer Placeholder 3">
            <a:extLst>
              <a:ext uri="{FF2B5EF4-FFF2-40B4-BE49-F238E27FC236}">
                <a16:creationId xmlns:a16="http://schemas.microsoft.com/office/drawing/2014/main" id="{2EEA3DFB-4AE3-4067-999C-1ECA8BDF3F6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B568291-A0DB-4889-A8D6-4A2F2C0702FF}"/>
              </a:ext>
            </a:extLst>
          </p:cNvPr>
          <p:cNvSpPr>
            <a:spLocks noGrp="1"/>
          </p:cNvSpPr>
          <p:nvPr>
            <p:ph type="sldNum" sz="quarter" idx="12"/>
          </p:nvPr>
        </p:nvSpPr>
        <p:spPr/>
        <p:txBody>
          <a:bodyPr/>
          <a:lstStyle/>
          <a:p>
            <a:fld id="{25C0D065-DFA8-4901-83F2-3DB87F1A8AD8}" type="slidenum">
              <a:rPr lang="en-US" smtClean="0"/>
              <a:t>‹#›</a:t>
            </a:fld>
            <a:endParaRPr lang="en-US"/>
          </a:p>
        </p:txBody>
      </p:sp>
    </p:spTree>
    <p:extLst>
      <p:ext uri="{BB962C8B-B14F-4D97-AF65-F5344CB8AC3E}">
        <p14:creationId xmlns:p14="http://schemas.microsoft.com/office/powerpoint/2010/main" val="21649142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45D191B-9739-4643-9B3A-0C78E90BE5B9}"/>
              </a:ext>
            </a:extLst>
          </p:cNvPr>
          <p:cNvSpPr>
            <a:spLocks noGrp="1"/>
          </p:cNvSpPr>
          <p:nvPr>
            <p:ph type="dt" sz="half" idx="10"/>
          </p:nvPr>
        </p:nvSpPr>
        <p:spPr/>
        <p:txBody>
          <a:bodyPr/>
          <a:lstStyle/>
          <a:p>
            <a:fld id="{9F6856B7-C566-4514-AE8E-C2850EC684C6}" type="datetimeFigureOut">
              <a:rPr lang="en-US" smtClean="0"/>
              <a:t>2/27/2021</a:t>
            </a:fld>
            <a:endParaRPr lang="en-US"/>
          </a:p>
        </p:txBody>
      </p:sp>
      <p:sp>
        <p:nvSpPr>
          <p:cNvPr id="3" name="Footer Placeholder 2">
            <a:extLst>
              <a:ext uri="{FF2B5EF4-FFF2-40B4-BE49-F238E27FC236}">
                <a16:creationId xmlns:a16="http://schemas.microsoft.com/office/drawing/2014/main" id="{08679FB2-441E-4C2A-96D7-B90E1CA8F78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D1FE70D-BE70-4E7C-9BED-309367F1B270}"/>
              </a:ext>
            </a:extLst>
          </p:cNvPr>
          <p:cNvSpPr>
            <a:spLocks noGrp="1"/>
          </p:cNvSpPr>
          <p:nvPr>
            <p:ph type="sldNum" sz="quarter" idx="12"/>
          </p:nvPr>
        </p:nvSpPr>
        <p:spPr/>
        <p:txBody>
          <a:bodyPr/>
          <a:lstStyle/>
          <a:p>
            <a:fld id="{25C0D065-DFA8-4901-83F2-3DB87F1A8AD8}" type="slidenum">
              <a:rPr lang="en-US" smtClean="0"/>
              <a:t>‹#›</a:t>
            </a:fld>
            <a:endParaRPr lang="en-US"/>
          </a:p>
        </p:txBody>
      </p:sp>
    </p:spTree>
    <p:extLst>
      <p:ext uri="{BB962C8B-B14F-4D97-AF65-F5344CB8AC3E}">
        <p14:creationId xmlns:p14="http://schemas.microsoft.com/office/powerpoint/2010/main" val="25420046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22592-7571-475F-BDDB-B280AE71D50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0CB46F1-416F-45F0-BE4A-8A2369F395B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C722990-65F3-49C0-A7CC-FA092EF4F28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B7188A5-F85D-4CCC-BF11-215211629828}"/>
              </a:ext>
            </a:extLst>
          </p:cNvPr>
          <p:cNvSpPr>
            <a:spLocks noGrp="1"/>
          </p:cNvSpPr>
          <p:nvPr>
            <p:ph type="dt" sz="half" idx="10"/>
          </p:nvPr>
        </p:nvSpPr>
        <p:spPr/>
        <p:txBody>
          <a:bodyPr/>
          <a:lstStyle/>
          <a:p>
            <a:fld id="{9F6856B7-C566-4514-AE8E-C2850EC684C6}" type="datetimeFigureOut">
              <a:rPr lang="en-US" smtClean="0"/>
              <a:t>2/27/2021</a:t>
            </a:fld>
            <a:endParaRPr lang="en-US"/>
          </a:p>
        </p:txBody>
      </p:sp>
      <p:sp>
        <p:nvSpPr>
          <p:cNvPr id="6" name="Footer Placeholder 5">
            <a:extLst>
              <a:ext uri="{FF2B5EF4-FFF2-40B4-BE49-F238E27FC236}">
                <a16:creationId xmlns:a16="http://schemas.microsoft.com/office/drawing/2014/main" id="{01B7E154-DF89-410E-95D0-B751DB9118B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B195986-4B8C-4E92-A18D-CBB4641503A7}"/>
              </a:ext>
            </a:extLst>
          </p:cNvPr>
          <p:cNvSpPr>
            <a:spLocks noGrp="1"/>
          </p:cNvSpPr>
          <p:nvPr>
            <p:ph type="sldNum" sz="quarter" idx="12"/>
          </p:nvPr>
        </p:nvSpPr>
        <p:spPr/>
        <p:txBody>
          <a:bodyPr/>
          <a:lstStyle/>
          <a:p>
            <a:fld id="{25C0D065-DFA8-4901-83F2-3DB87F1A8AD8}" type="slidenum">
              <a:rPr lang="en-US" smtClean="0"/>
              <a:t>‹#›</a:t>
            </a:fld>
            <a:endParaRPr lang="en-US"/>
          </a:p>
        </p:txBody>
      </p:sp>
    </p:spTree>
    <p:extLst>
      <p:ext uri="{BB962C8B-B14F-4D97-AF65-F5344CB8AC3E}">
        <p14:creationId xmlns:p14="http://schemas.microsoft.com/office/powerpoint/2010/main" val="6756573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784774-F682-48FE-B253-150ADC56923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ACA850E-7E0C-416D-AF29-FAF9C47E4BE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5D4697B-A36B-49EC-945D-37A235AEE4A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282E7CF-AA53-47E9-9815-975061467D77}"/>
              </a:ext>
            </a:extLst>
          </p:cNvPr>
          <p:cNvSpPr>
            <a:spLocks noGrp="1"/>
          </p:cNvSpPr>
          <p:nvPr>
            <p:ph type="dt" sz="half" idx="10"/>
          </p:nvPr>
        </p:nvSpPr>
        <p:spPr/>
        <p:txBody>
          <a:bodyPr/>
          <a:lstStyle/>
          <a:p>
            <a:fld id="{9F6856B7-C566-4514-AE8E-C2850EC684C6}" type="datetimeFigureOut">
              <a:rPr lang="en-US" smtClean="0"/>
              <a:t>2/27/2021</a:t>
            </a:fld>
            <a:endParaRPr lang="en-US"/>
          </a:p>
        </p:txBody>
      </p:sp>
      <p:sp>
        <p:nvSpPr>
          <p:cNvPr id="6" name="Footer Placeholder 5">
            <a:extLst>
              <a:ext uri="{FF2B5EF4-FFF2-40B4-BE49-F238E27FC236}">
                <a16:creationId xmlns:a16="http://schemas.microsoft.com/office/drawing/2014/main" id="{A6B9FF02-7566-4BB5-B258-6D6C902C3FE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24C1545-F88D-49E0-B782-66EC302D3ED9}"/>
              </a:ext>
            </a:extLst>
          </p:cNvPr>
          <p:cNvSpPr>
            <a:spLocks noGrp="1"/>
          </p:cNvSpPr>
          <p:nvPr>
            <p:ph type="sldNum" sz="quarter" idx="12"/>
          </p:nvPr>
        </p:nvSpPr>
        <p:spPr/>
        <p:txBody>
          <a:bodyPr/>
          <a:lstStyle/>
          <a:p>
            <a:fld id="{25C0D065-DFA8-4901-83F2-3DB87F1A8AD8}" type="slidenum">
              <a:rPr lang="en-US" smtClean="0"/>
              <a:t>‹#›</a:t>
            </a:fld>
            <a:endParaRPr lang="en-US"/>
          </a:p>
        </p:txBody>
      </p:sp>
    </p:spTree>
    <p:extLst>
      <p:ext uri="{BB962C8B-B14F-4D97-AF65-F5344CB8AC3E}">
        <p14:creationId xmlns:p14="http://schemas.microsoft.com/office/powerpoint/2010/main" val="28614960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62BCA5D-2D97-4636-A117-EE4ADA7C18C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5245AE0-436A-4407-9A30-9917300D8A4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2470898-A408-4296-9716-EE4AF15CED1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F6856B7-C566-4514-AE8E-C2850EC684C6}" type="datetimeFigureOut">
              <a:rPr lang="en-US" smtClean="0"/>
              <a:t>2/27/2021</a:t>
            </a:fld>
            <a:endParaRPr lang="en-US"/>
          </a:p>
        </p:txBody>
      </p:sp>
      <p:sp>
        <p:nvSpPr>
          <p:cNvPr id="5" name="Footer Placeholder 4">
            <a:extLst>
              <a:ext uri="{FF2B5EF4-FFF2-40B4-BE49-F238E27FC236}">
                <a16:creationId xmlns:a16="http://schemas.microsoft.com/office/drawing/2014/main" id="{9134EBA8-F44B-4B33-B5F9-D425AA4DE2F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769EFDA-8529-4772-8763-CDC9670E8BF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5C0D065-DFA8-4901-83F2-3DB87F1A8AD8}" type="slidenum">
              <a:rPr lang="en-US" smtClean="0"/>
              <a:t>‹#›</a:t>
            </a:fld>
            <a:endParaRPr lang="en-US"/>
          </a:p>
        </p:txBody>
      </p:sp>
    </p:spTree>
    <p:extLst>
      <p:ext uri="{BB962C8B-B14F-4D97-AF65-F5344CB8AC3E}">
        <p14:creationId xmlns:p14="http://schemas.microsoft.com/office/powerpoint/2010/main" val="4236371976"/>
      </p:ext>
    </p:extLst>
  </p:cSld>
  <p:clrMap bg1="lt1" tx1="dk1" bg2="lt2" tx2="dk2" accent1="accent1" accent2="accent2" accent3="accent3" accent4="accent4" accent5="accent5" accent6="accent6" hlink="hlink" folHlink="folHlink"/>
  <p:sldLayoutIdLst>
    <p:sldLayoutId id="2147483756" r:id="rId1"/>
    <p:sldLayoutId id="2147483757" r:id="rId2"/>
    <p:sldLayoutId id="2147483758" r:id="rId3"/>
    <p:sldLayoutId id="2147483759" r:id="rId4"/>
    <p:sldLayoutId id="2147483760" r:id="rId5"/>
    <p:sldLayoutId id="2147483761" r:id="rId6"/>
    <p:sldLayoutId id="2147483762" r:id="rId7"/>
    <p:sldLayoutId id="2147483763" r:id="rId8"/>
    <p:sldLayoutId id="2147483764" r:id="rId9"/>
    <p:sldLayoutId id="2147483765" r:id="rId10"/>
    <p:sldLayoutId id="2147483766"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A1A7C3-5AA4-41B2-9A49-CA28D8DF4199}"/>
              </a:ext>
            </a:extLst>
          </p:cNvPr>
          <p:cNvSpPr>
            <a:spLocks noGrp="1"/>
          </p:cNvSpPr>
          <p:nvPr>
            <p:ph type="ctrTitle"/>
          </p:nvPr>
        </p:nvSpPr>
        <p:spPr/>
        <p:txBody>
          <a:bodyPr/>
          <a:lstStyle/>
          <a:p>
            <a:r>
              <a:rPr lang="en-GB" dirty="0" err="1"/>
              <a:t>Warborough</a:t>
            </a:r>
            <a:r>
              <a:rPr lang="en-GB" dirty="0"/>
              <a:t> Parish Council</a:t>
            </a:r>
            <a:endParaRPr lang="en-US" dirty="0"/>
          </a:p>
        </p:txBody>
      </p:sp>
      <p:sp>
        <p:nvSpPr>
          <p:cNvPr id="3" name="Subtitle 2">
            <a:extLst>
              <a:ext uri="{FF2B5EF4-FFF2-40B4-BE49-F238E27FC236}">
                <a16:creationId xmlns:a16="http://schemas.microsoft.com/office/drawing/2014/main" id="{EDF2FA09-C19E-4E85-8635-4313A013FB32}"/>
              </a:ext>
            </a:extLst>
          </p:cNvPr>
          <p:cNvSpPr>
            <a:spLocks noGrp="1"/>
          </p:cNvSpPr>
          <p:nvPr>
            <p:ph type="subTitle" idx="1"/>
          </p:nvPr>
        </p:nvSpPr>
        <p:spPr/>
        <p:txBody>
          <a:bodyPr/>
          <a:lstStyle/>
          <a:p>
            <a:r>
              <a:rPr lang="en-GB" dirty="0"/>
              <a:t>Capital Projects Questionnaire Analysis</a:t>
            </a:r>
          </a:p>
          <a:p>
            <a:r>
              <a:rPr lang="en-GB" dirty="0"/>
              <a:t>Dec 2020</a:t>
            </a:r>
            <a:endParaRPr lang="en-US" dirty="0"/>
          </a:p>
        </p:txBody>
      </p:sp>
    </p:spTree>
    <p:extLst>
      <p:ext uri="{BB962C8B-B14F-4D97-AF65-F5344CB8AC3E}">
        <p14:creationId xmlns:p14="http://schemas.microsoft.com/office/powerpoint/2010/main" val="19755083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30D910-A191-4763-A70C-9B438B970C98}"/>
              </a:ext>
            </a:extLst>
          </p:cNvPr>
          <p:cNvSpPr>
            <a:spLocks noGrp="1"/>
          </p:cNvSpPr>
          <p:nvPr>
            <p:ph type="title"/>
          </p:nvPr>
        </p:nvSpPr>
        <p:spPr>
          <a:xfrm>
            <a:off x="838200" y="365125"/>
            <a:ext cx="10515600" cy="471637"/>
          </a:xfrm>
        </p:spPr>
        <p:txBody>
          <a:bodyPr>
            <a:normAutofit/>
          </a:bodyPr>
          <a:lstStyle/>
          <a:p>
            <a:r>
              <a:rPr lang="en-GB" sz="2000" b="1" dirty="0"/>
              <a:t>Top 10s</a:t>
            </a:r>
            <a:endParaRPr lang="en-US" sz="2000" b="1" dirty="0"/>
          </a:p>
        </p:txBody>
      </p:sp>
      <p:graphicFrame>
        <p:nvGraphicFramePr>
          <p:cNvPr id="15" name="Content Placeholder 3">
            <a:extLst>
              <a:ext uri="{FF2B5EF4-FFF2-40B4-BE49-F238E27FC236}">
                <a16:creationId xmlns:a16="http://schemas.microsoft.com/office/drawing/2014/main" id="{0B9BDD0C-75AC-4810-9B44-2B3F3061BB22}"/>
              </a:ext>
            </a:extLst>
          </p:cNvPr>
          <p:cNvGraphicFramePr>
            <a:graphicFrameLocks noGrp="1"/>
          </p:cNvGraphicFramePr>
          <p:nvPr>
            <p:ph idx="1"/>
            <p:extLst>
              <p:ext uri="{D42A27DB-BD31-4B8C-83A1-F6EECF244321}">
                <p14:modId xmlns:p14="http://schemas.microsoft.com/office/powerpoint/2010/main" val="451400136"/>
              </p:ext>
            </p:extLst>
          </p:nvPr>
        </p:nvGraphicFramePr>
        <p:xfrm>
          <a:off x="6215418" y="953833"/>
          <a:ext cx="5257800" cy="2440481"/>
        </p:xfrm>
        <a:graphic>
          <a:graphicData uri="http://schemas.openxmlformats.org/drawingml/2006/table">
            <a:tbl>
              <a:tblPr>
                <a:tableStyleId>{5C22544A-7EE6-4342-B048-85BDC9FD1C3A}</a:tableStyleId>
              </a:tblPr>
              <a:tblGrid>
                <a:gridCol w="507909">
                  <a:extLst>
                    <a:ext uri="{9D8B030D-6E8A-4147-A177-3AD203B41FA5}">
                      <a16:colId xmlns:a16="http://schemas.microsoft.com/office/drawing/2014/main" val="1639002793"/>
                    </a:ext>
                  </a:extLst>
                </a:gridCol>
                <a:gridCol w="3050399">
                  <a:extLst>
                    <a:ext uri="{9D8B030D-6E8A-4147-A177-3AD203B41FA5}">
                      <a16:colId xmlns:a16="http://schemas.microsoft.com/office/drawing/2014/main" val="200181920"/>
                    </a:ext>
                  </a:extLst>
                </a:gridCol>
                <a:gridCol w="813846">
                  <a:extLst>
                    <a:ext uri="{9D8B030D-6E8A-4147-A177-3AD203B41FA5}">
                      <a16:colId xmlns:a16="http://schemas.microsoft.com/office/drawing/2014/main" val="2203942995"/>
                    </a:ext>
                  </a:extLst>
                </a:gridCol>
                <a:gridCol w="885646">
                  <a:extLst>
                    <a:ext uri="{9D8B030D-6E8A-4147-A177-3AD203B41FA5}">
                      <a16:colId xmlns:a16="http://schemas.microsoft.com/office/drawing/2014/main" val="4125198694"/>
                    </a:ext>
                  </a:extLst>
                </a:gridCol>
              </a:tblGrid>
              <a:tr h="163889">
                <a:tc>
                  <a:txBody>
                    <a:bodyPr/>
                    <a:lstStyle/>
                    <a:p>
                      <a:pPr algn="l" fontAlgn="b"/>
                      <a:r>
                        <a:rPr lang="en-US" sz="1100" u="none" strike="noStrike">
                          <a:effectLst/>
                        </a:rPr>
                        <a:t> </a:t>
                      </a:r>
                      <a:endParaRPr lang="en-US" sz="1100" b="0" i="0" u="none" strike="noStrike">
                        <a:solidFill>
                          <a:srgbClr val="FFFFFF"/>
                        </a:solidFill>
                        <a:effectLst/>
                        <a:latin typeface="Calibri" panose="020F0502020204030204" pitchFamily="34" charset="0"/>
                      </a:endParaRPr>
                    </a:p>
                  </a:txBody>
                  <a:tcPr marL="9525" marR="9525" marT="9525" marB="0" anchor="b"/>
                </a:tc>
                <a:tc>
                  <a:txBody>
                    <a:bodyPr/>
                    <a:lstStyle/>
                    <a:p>
                      <a:pPr algn="l" fontAlgn="b"/>
                      <a:r>
                        <a:rPr lang="en-US" sz="1100" u="none" strike="noStrike" dirty="0">
                          <a:effectLst/>
                        </a:rPr>
                        <a:t>Average</a:t>
                      </a:r>
                      <a:endParaRPr lang="en-US" sz="1100" b="0" i="0" u="none" strike="noStrike" dirty="0">
                        <a:solidFill>
                          <a:srgbClr val="FFFFFF"/>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2.4</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2.7</a:t>
                      </a:r>
                      <a:endParaRPr lang="en-US"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575832888"/>
                  </a:ext>
                </a:extLst>
              </a:tr>
              <a:tr h="491666">
                <a:tc>
                  <a:txBody>
                    <a:bodyPr/>
                    <a:lstStyle/>
                    <a:p>
                      <a:pPr algn="l" fontAlgn="t"/>
                      <a:r>
                        <a:rPr lang="en-US" sz="1100" u="none" strike="noStrike">
                          <a:effectLst/>
                        </a:rPr>
                        <a:t>Project No</a:t>
                      </a:r>
                      <a:endParaRPr lang="en-US" sz="1100" b="0" i="0" u="none" strike="noStrike">
                        <a:solidFill>
                          <a:srgbClr val="FFFFFF"/>
                        </a:solidFill>
                        <a:effectLst/>
                        <a:latin typeface="Calibri" panose="020F0502020204030204" pitchFamily="34" charset="0"/>
                      </a:endParaRPr>
                    </a:p>
                  </a:txBody>
                  <a:tcPr marL="9525" marR="9525" marT="9525" marB="0"/>
                </a:tc>
                <a:tc>
                  <a:txBody>
                    <a:bodyPr/>
                    <a:lstStyle/>
                    <a:p>
                      <a:pPr algn="l" fontAlgn="t"/>
                      <a:r>
                        <a:rPr lang="en-US" sz="1100" u="none" strike="noStrike">
                          <a:effectLst/>
                        </a:rPr>
                        <a:t>Project Description</a:t>
                      </a:r>
                      <a:endParaRPr lang="en-US" sz="1100" b="0" i="0" u="none" strike="noStrike">
                        <a:solidFill>
                          <a:srgbClr val="FFFFFF"/>
                        </a:solidFill>
                        <a:effectLst/>
                        <a:latin typeface="Calibri" panose="020F0502020204030204" pitchFamily="34" charset="0"/>
                      </a:endParaRPr>
                    </a:p>
                  </a:txBody>
                  <a:tcPr marL="9525" marR="9525" marT="9525" marB="0"/>
                </a:tc>
                <a:tc>
                  <a:txBody>
                    <a:bodyPr/>
                    <a:lstStyle/>
                    <a:p>
                      <a:pPr algn="l" fontAlgn="t"/>
                      <a:r>
                        <a:rPr lang="en-US" sz="1100" u="none" strike="noStrike">
                          <a:effectLst/>
                        </a:rPr>
                        <a:t>Overall - No filter</a:t>
                      </a:r>
                      <a:endParaRPr lang="en-US" sz="1100" b="0" i="0" u="none" strike="noStrike">
                        <a:solidFill>
                          <a:srgbClr val="FFFFFF"/>
                        </a:solidFill>
                        <a:effectLst/>
                        <a:latin typeface="Calibri" panose="020F0502020204030204" pitchFamily="34" charset="0"/>
                      </a:endParaRPr>
                    </a:p>
                  </a:txBody>
                  <a:tcPr marL="9525" marR="9525" marT="9525" marB="0"/>
                </a:tc>
                <a:tc>
                  <a:txBody>
                    <a:bodyPr/>
                    <a:lstStyle/>
                    <a:p>
                      <a:pPr algn="l" fontAlgn="t"/>
                      <a:r>
                        <a:rPr lang="en-US" sz="1100" u="none" strike="noStrike" dirty="0">
                          <a:effectLst/>
                          <a:highlight>
                            <a:srgbClr val="FFFF00"/>
                          </a:highlight>
                        </a:rPr>
                        <a:t>Non-Sportsperson</a:t>
                      </a:r>
                      <a:endParaRPr lang="en-US" sz="1100" b="0" i="0" u="none" strike="noStrike" dirty="0">
                        <a:solidFill>
                          <a:srgbClr val="FFFFFF"/>
                        </a:solidFill>
                        <a:effectLst/>
                        <a:highlight>
                          <a:srgbClr val="FFFF00"/>
                        </a:highlight>
                        <a:latin typeface="Calibri" panose="020F0502020204030204" pitchFamily="34" charset="0"/>
                      </a:endParaRPr>
                    </a:p>
                  </a:txBody>
                  <a:tcPr marL="9525" marR="9525" marT="9525" marB="0"/>
                </a:tc>
                <a:extLst>
                  <a:ext uri="{0D108BD9-81ED-4DB2-BD59-A6C34878D82A}">
                    <a16:rowId xmlns:a16="http://schemas.microsoft.com/office/drawing/2014/main" val="1953250037"/>
                  </a:ext>
                </a:extLst>
              </a:tr>
              <a:tr h="163889">
                <a:tc>
                  <a:txBody>
                    <a:bodyPr/>
                    <a:lstStyle/>
                    <a:p>
                      <a:pPr algn="r" fontAlgn="b"/>
                      <a:r>
                        <a:rPr lang="en-US" sz="1100" u="none" strike="noStrike">
                          <a:effectLst/>
                        </a:rPr>
                        <a:t>9</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Provision against new shop premises requirement</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3.3</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3.5</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893730484"/>
                  </a:ext>
                </a:extLst>
              </a:tr>
              <a:tr h="163889">
                <a:tc>
                  <a:txBody>
                    <a:bodyPr/>
                    <a:lstStyle/>
                    <a:p>
                      <a:pPr algn="r" fontAlgn="b"/>
                      <a:r>
                        <a:rPr lang="en-US" sz="1100" u="none" strike="noStrike">
                          <a:effectLst/>
                        </a:rPr>
                        <a:t>24</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Tree Planting - around village</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3.5</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3.4</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284373437"/>
                  </a:ext>
                </a:extLst>
              </a:tr>
              <a:tr h="163889">
                <a:tc>
                  <a:txBody>
                    <a:bodyPr/>
                    <a:lstStyle/>
                    <a:p>
                      <a:pPr algn="r" fontAlgn="b"/>
                      <a:r>
                        <a:rPr lang="en-US" sz="1100" u="none" strike="noStrike">
                          <a:effectLst/>
                        </a:rPr>
                        <a:t>2</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Village archive</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3.2</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733209220"/>
                  </a:ext>
                </a:extLst>
              </a:tr>
              <a:tr h="163889">
                <a:tc>
                  <a:txBody>
                    <a:bodyPr/>
                    <a:lstStyle/>
                    <a:p>
                      <a:pPr algn="r" fontAlgn="b"/>
                      <a:r>
                        <a:rPr lang="en-US" sz="1100" u="none" strike="noStrike">
                          <a:effectLst/>
                        </a:rPr>
                        <a:t>4</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Greet Hall General</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2.5</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3.1</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531046502"/>
                  </a:ext>
                </a:extLst>
              </a:tr>
              <a:tr h="163889">
                <a:tc>
                  <a:txBody>
                    <a:bodyPr/>
                    <a:lstStyle/>
                    <a:p>
                      <a:pPr algn="r" fontAlgn="b"/>
                      <a:r>
                        <a:rPr lang="en-US" sz="1100" u="none" strike="noStrike">
                          <a:effectLst/>
                        </a:rPr>
                        <a:t>10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Youth Club</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2.6</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3.1</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598859794"/>
                  </a:ext>
                </a:extLst>
              </a:tr>
              <a:tr h="163889">
                <a:tc>
                  <a:txBody>
                    <a:bodyPr/>
                    <a:lstStyle/>
                    <a:p>
                      <a:pPr algn="r" fontAlgn="b"/>
                      <a:r>
                        <a:rPr lang="en-US" sz="1100" u="none" strike="noStrike">
                          <a:effectLst/>
                        </a:rPr>
                        <a:t>5</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Greet Hall Kitchen</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2.6</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3.1</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311861133"/>
                  </a:ext>
                </a:extLst>
              </a:tr>
              <a:tr h="163889">
                <a:tc>
                  <a:txBody>
                    <a:bodyPr/>
                    <a:lstStyle/>
                    <a:p>
                      <a:pPr algn="r" fontAlgn="b"/>
                      <a:r>
                        <a:rPr lang="en-US" sz="1100" u="none" strike="noStrike">
                          <a:effectLst/>
                        </a:rPr>
                        <a:t>3</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Greet Hall AV</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2.5</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3.1</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401815741"/>
                  </a:ext>
                </a:extLst>
              </a:tr>
              <a:tr h="163889">
                <a:tc>
                  <a:txBody>
                    <a:bodyPr/>
                    <a:lstStyle/>
                    <a:p>
                      <a:pPr algn="r" fontAlgn="b"/>
                      <a:r>
                        <a:rPr lang="en-US" sz="1100" u="none" strike="noStrike">
                          <a:effectLst/>
                        </a:rPr>
                        <a:t>32</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Footpath upgrades - General</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3.2</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3.1</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825730622"/>
                  </a:ext>
                </a:extLst>
              </a:tr>
              <a:tr h="163889">
                <a:tc>
                  <a:txBody>
                    <a:bodyPr/>
                    <a:lstStyle/>
                    <a:p>
                      <a:pPr algn="r" fontAlgn="b"/>
                      <a:r>
                        <a:rPr lang="en-US" sz="1100" u="none" strike="noStrike">
                          <a:effectLst/>
                        </a:rPr>
                        <a:t>29</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Speeding Control - 20mph zone (Thame Rd)</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2.5</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3.0</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832815668"/>
                  </a:ext>
                </a:extLst>
              </a:tr>
              <a:tr h="163889">
                <a:tc>
                  <a:txBody>
                    <a:bodyPr/>
                    <a:lstStyle/>
                    <a:p>
                      <a:pPr algn="r" fontAlgn="b"/>
                      <a:r>
                        <a:rPr lang="en-US" sz="1100" u="none" strike="noStrike">
                          <a:effectLst/>
                        </a:rPr>
                        <a:t>27</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Culvert/Ditch Clearance</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2.4</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3.0</a:t>
                      </a:r>
                      <a:endParaRPr lang="en-US"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660353445"/>
                  </a:ext>
                </a:extLst>
              </a:tr>
            </a:tbl>
          </a:graphicData>
        </a:graphic>
      </p:graphicFrame>
      <p:graphicFrame>
        <p:nvGraphicFramePr>
          <p:cNvPr id="10" name="Table 9">
            <a:extLst>
              <a:ext uri="{FF2B5EF4-FFF2-40B4-BE49-F238E27FC236}">
                <a16:creationId xmlns:a16="http://schemas.microsoft.com/office/drawing/2014/main" id="{0E5BBA00-B1D3-4560-ADA8-0B0383216A9A}"/>
              </a:ext>
            </a:extLst>
          </p:cNvPr>
          <p:cNvGraphicFramePr>
            <a:graphicFrameLocks noGrp="1"/>
          </p:cNvGraphicFramePr>
          <p:nvPr>
            <p:extLst>
              <p:ext uri="{D42A27DB-BD31-4B8C-83A1-F6EECF244321}">
                <p14:modId xmlns:p14="http://schemas.microsoft.com/office/powerpoint/2010/main" val="3986460544"/>
              </p:ext>
            </p:extLst>
          </p:nvPr>
        </p:nvGraphicFramePr>
        <p:xfrm>
          <a:off x="483080" y="953833"/>
          <a:ext cx="5262418" cy="2475167"/>
        </p:xfrm>
        <a:graphic>
          <a:graphicData uri="http://schemas.openxmlformats.org/drawingml/2006/table">
            <a:tbl>
              <a:tblPr>
                <a:tableStyleId>{5C22544A-7EE6-4342-B048-85BDC9FD1C3A}</a:tableStyleId>
              </a:tblPr>
              <a:tblGrid>
                <a:gridCol w="518323">
                  <a:extLst>
                    <a:ext uri="{9D8B030D-6E8A-4147-A177-3AD203B41FA5}">
                      <a16:colId xmlns:a16="http://schemas.microsoft.com/office/drawing/2014/main" val="3487096745"/>
                    </a:ext>
                  </a:extLst>
                </a:gridCol>
                <a:gridCol w="3214258">
                  <a:extLst>
                    <a:ext uri="{9D8B030D-6E8A-4147-A177-3AD203B41FA5}">
                      <a16:colId xmlns:a16="http://schemas.microsoft.com/office/drawing/2014/main" val="1458043636"/>
                    </a:ext>
                  </a:extLst>
                </a:gridCol>
                <a:gridCol w="733245">
                  <a:extLst>
                    <a:ext uri="{9D8B030D-6E8A-4147-A177-3AD203B41FA5}">
                      <a16:colId xmlns:a16="http://schemas.microsoft.com/office/drawing/2014/main" val="3889581074"/>
                    </a:ext>
                  </a:extLst>
                </a:gridCol>
                <a:gridCol w="796592">
                  <a:extLst>
                    <a:ext uri="{9D8B030D-6E8A-4147-A177-3AD203B41FA5}">
                      <a16:colId xmlns:a16="http://schemas.microsoft.com/office/drawing/2014/main" val="854163323"/>
                    </a:ext>
                  </a:extLst>
                </a:gridCol>
              </a:tblGrid>
              <a:tr h="175451">
                <a:tc>
                  <a:txBody>
                    <a:bodyPr/>
                    <a:lstStyle/>
                    <a:p>
                      <a:pPr algn="l" fontAlgn="b"/>
                      <a:r>
                        <a:rPr lang="en-US" sz="1100" u="none" strike="noStrike">
                          <a:effectLst/>
                        </a:rPr>
                        <a:t> </a:t>
                      </a:r>
                      <a:endParaRPr lang="en-US" sz="1100" b="0" i="0" u="none" strike="noStrike">
                        <a:solidFill>
                          <a:srgbClr val="FFFFFF"/>
                        </a:solidFill>
                        <a:effectLst/>
                        <a:latin typeface="Calibri" panose="020F0502020204030204" pitchFamily="34" charset="0"/>
                      </a:endParaRPr>
                    </a:p>
                  </a:txBody>
                  <a:tcPr marL="9525" marR="9525" marT="9525" marB="0" anchor="b"/>
                </a:tc>
                <a:tc>
                  <a:txBody>
                    <a:bodyPr/>
                    <a:lstStyle/>
                    <a:p>
                      <a:pPr algn="l" fontAlgn="b"/>
                      <a:r>
                        <a:rPr lang="en-US" sz="1100" u="none" strike="noStrike" dirty="0">
                          <a:effectLst/>
                        </a:rPr>
                        <a:t>Average</a:t>
                      </a:r>
                      <a:endParaRPr lang="en-US" sz="1100" b="0" i="0" u="none" strike="noStrike" dirty="0">
                        <a:solidFill>
                          <a:srgbClr val="FFFFFF"/>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2.4</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2.2</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610823243"/>
                  </a:ext>
                </a:extLst>
              </a:tr>
              <a:tr h="526352">
                <a:tc>
                  <a:txBody>
                    <a:bodyPr/>
                    <a:lstStyle/>
                    <a:p>
                      <a:pPr algn="l" fontAlgn="t"/>
                      <a:r>
                        <a:rPr lang="en-US" sz="1100" u="none" strike="noStrike">
                          <a:effectLst/>
                        </a:rPr>
                        <a:t>Project No</a:t>
                      </a:r>
                      <a:endParaRPr lang="en-US" sz="1100" b="0" i="0" u="none" strike="noStrike">
                        <a:solidFill>
                          <a:srgbClr val="FFFFFF"/>
                        </a:solidFill>
                        <a:effectLst/>
                        <a:latin typeface="Calibri" panose="020F0502020204030204" pitchFamily="34" charset="0"/>
                      </a:endParaRPr>
                    </a:p>
                  </a:txBody>
                  <a:tcPr marL="9525" marR="9525" marT="9525" marB="0"/>
                </a:tc>
                <a:tc>
                  <a:txBody>
                    <a:bodyPr/>
                    <a:lstStyle/>
                    <a:p>
                      <a:pPr algn="l" fontAlgn="t"/>
                      <a:r>
                        <a:rPr lang="en-US" sz="1100" u="none" strike="noStrike">
                          <a:effectLst/>
                        </a:rPr>
                        <a:t>Project Description</a:t>
                      </a:r>
                      <a:endParaRPr lang="en-US" sz="1100" b="0" i="0" u="none" strike="noStrike">
                        <a:solidFill>
                          <a:srgbClr val="FFFFFF"/>
                        </a:solidFill>
                        <a:effectLst/>
                        <a:latin typeface="Calibri" panose="020F0502020204030204" pitchFamily="34" charset="0"/>
                      </a:endParaRPr>
                    </a:p>
                  </a:txBody>
                  <a:tcPr marL="9525" marR="9525" marT="9525" marB="0"/>
                </a:tc>
                <a:tc>
                  <a:txBody>
                    <a:bodyPr/>
                    <a:lstStyle/>
                    <a:p>
                      <a:pPr algn="l" fontAlgn="t"/>
                      <a:r>
                        <a:rPr lang="en-US" sz="1100" u="none" strike="noStrike">
                          <a:effectLst/>
                        </a:rPr>
                        <a:t>Overall - No filter</a:t>
                      </a:r>
                      <a:endParaRPr lang="en-US" sz="1100" b="0" i="0" u="none" strike="noStrike">
                        <a:solidFill>
                          <a:srgbClr val="FFFFFF"/>
                        </a:solidFill>
                        <a:effectLst/>
                        <a:latin typeface="Calibri" panose="020F0502020204030204" pitchFamily="34" charset="0"/>
                      </a:endParaRPr>
                    </a:p>
                  </a:txBody>
                  <a:tcPr marL="9525" marR="9525" marT="9525" marB="0"/>
                </a:tc>
                <a:tc>
                  <a:txBody>
                    <a:bodyPr/>
                    <a:lstStyle/>
                    <a:p>
                      <a:pPr algn="l" fontAlgn="t"/>
                      <a:r>
                        <a:rPr lang="en-US" sz="1100" u="none" strike="noStrike" dirty="0">
                          <a:effectLst/>
                          <a:highlight>
                            <a:srgbClr val="FFFF00"/>
                          </a:highlight>
                        </a:rPr>
                        <a:t>Sportsperson</a:t>
                      </a:r>
                      <a:endParaRPr lang="en-US" sz="1100" b="0" i="0" u="none" strike="noStrike" dirty="0">
                        <a:solidFill>
                          <a:srgbClr val="FFFFFF"/>
                        </a:solidFill>
                        <a:effectLst/>
                        <a:highlight>
                          <a:srgbClr val="FFFF00"/>
                        </a:highlight>
                        <a:latin typeface="Calibri" panose="020F0502020204030204" pitchFamily="34" charset="0"/>
                      </a:endParaRPr>
                    </a:p>
                  </a:txBody>
                  <a:tcPr marL="9525" marR="9525" marT="9525" marB="0"/>
                </a:tc>
                <a:extLst>
                  <a:ext uri="{0D108BD9-81ED-4DB2-BD59-A6C34878D82A}">
                    <a16:rowId xmlns:a16="http://schemas.microsoft.com/office/drawing/2014/main" val="2149483228"/>
                  </a:ext>
                </a:extLst>
              </a:tr>
              <a:tr h="175451">
                <a:tc>
                  <a:txBody>
                    <a:bodyPr/>
                    <a:lstStyle/>
                    <a:p>
                      <a:pPr algn="r" fontAlgn="b"/>
                      <a:r>
                        <a:rPr lang="en-US" sz="1100" u="none" strike="noStrike">
                          <a:effectLst/>
                        </a:rPr>
                        <a:t>24</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Tree Planting - around village</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3.5</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3.7</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974768713"/>
                  </a:ext>
                </a:extLst>
              </a:tr>
              <a:tr h="175451">
                <a:tc>
                  <a:txBody>
                    <a:bodyPr/>
                    <a:lstStyle/>
                    <a:p>
                      <a:pPr algn="r" fontAlgn="b"/>
                      <a:r>
                        <a:rPr lang="en-US" sz="1100" u="none" strike="noStrike">
                          <a:effectLst/>
                        </a:rPr>
                        <a:t>20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Pedestrian links / footways - Footpath 6</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3.3</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3.6</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13887319"/>
                  </a:ext>
                </a:extLst>
              </a:tr>
              <a:tr h="175451">
                <a:tc>
                  <a:txBody>
                    <a:bodyPr/>
                    <a:lstStyle/>
                    <a:p>
                      <a:pPr algn="r" fontAlgn="b"/>
                      <a:r>
                        <a:rPr lang="en-US" sz="1100" u="none" strike="noStrike">
                          <a:effectLst/>
                        </a:rPr>
                        <a:t>21</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Pedestrian links / footways - Rod Eyot</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3.2</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3.5</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267921684"/>
                  </a:ext>
                </a:extLst>
              </a:tr>
              <a:tr h="175451">
                <a:tc>
                  <a:txBody>
                    <a:bodyPr/>
                    <a:lstStyle/>
                    <a:p>
                      <a:pPr algn="r" fontAlgn="b"/>
                      <a:r>
                        <a:rPr lang="en-US" sz="1100" u="none" strike="noStrike">
                          <a:effectLst/>
                        </a:rPr>
                        <a:t>7</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Pavilion replacement</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2.7</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3.5</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869260902"/>
                  </a:ext>
                </a:extLst>
              </a:tr>
              <a:tr h="175451">
                <a:tc>
                  <a:txBody>
                    <a:bodyPr/>
                    <a:lstStyle/>
                    <a:p>
                      <a:pPr algn="r" fontAlgn="b"/>
                      <a:r>
                        <a:rPr lang="en-US" sz="1100" u="none" strike="noStrike">
                          <a:effectLst/>
                        </a:rPr>
                        <a:t>32</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Footpath upgrades - General</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3.2</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3.3</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674055328"/>
                  </a:ext>
                </a:extLst>
              </a:tr>
              <a:tr h="175451">
                <a:tc>
                  <a:txBody>
                    <a:bodyPr/>
                    <a:lstStyle/>
                    <a:p>
                      <a:pPr algn="r" fontAlgn="b"/>
                      <a:r>
                        <a:rPr lang="en-US" sz="1100" u="none" strike="noStrike">
                          <a:effectLst/>
                        </a:rPr>
                        <a:t>9</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Provision against new shop premises requirement</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3.3</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2.9</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40292737"/>
                  </a:ext>
                </a:extLst>
              </a:tr>
              <a:tr h="175451">
                <a:tc>
                  <a:txBody>
                    <a:bodyPr/>
                    <a:lstStyle/>
                    <a:p>
                      <a:pPr algn="r" fontAlgn="b"/>
                      <a:r>
                        <a:rPr lang="en-US" sz="1100" u="none" strike="noStrike">
                          <a:effectLst/>
                        </a:rPr>
                        <a:t>2</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Village archive</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2.8</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638983829"/>
                  </a:ext>
                </a:extLst>
              </a:tr>
              <a:tr h="175451">
                <a:tc>
                  <a:txBody>
                    <a:bodyPr/>
                    <a:lstStyle/>
                    <a:p>
                      <a:pPr algn="r" fontAlgn="b"/>
                      <a:r>
                        <a:rPr lang="en-US" sz="1100" u="none" strike="noStrike">
                          <a:effectLst/>
                        </a:rPr>
                        <a:t>23</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Thame Road pedestrian bridge</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2.6</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2.7</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849900317"/>
                  </a:ext>
                </a:extLst>
              </a:tr>
              <a:tr h="175451">
                <a:tc>
                  <a:txBody>
                    <a:bodyPr/>
                    <a:lstStyle/>
                    <a:p>
                      <a:pPr algn="r" fontAlgn="b"/>
                      <a:r>
                        <a:rPr lang="en-US" sz="1100" u="none" strike="noStrike">
                          <a:effectLst/>
                        </a:rPr>
                        <a:t>25</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Tree Planting - Coppice</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2.6</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2.6</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323772704"/>
                  </a:ext>
                </a:extLst>
              </a:tr>
              <a:tr h="175451">
                <a:tc>
                  <a:txBody>
                    <a:bodyPr/>
                    <a:lstStyle/>
                    <a:p>
                      <a:pPr algn="r" fontAlgn="b"/>
                      <a:r>
                        <a:rPr lang="en-US" sz="1100" u="none" strike="noStrike">
                          <a:effectLst/>
                        </a:rPr>
                        <a:t>1</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PC document cloud</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2.6</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2.5</a:t>
                      </a:r>
                      <a:endParaRPr lang="en-US"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306462224"/>
                  </a:ext>
                </a:extLst>
              </a:tr>
            </a:tbl>
          </a:graphicData>
        </a:graphic>
      </p:graphicFrame>
      <p:graphicFrame>
        <p:nvGraphicFramePr>
          <p:cNvPr id="11" name="Table 10">
            <a:extLst>
              <a:ext uri="{FF2B5EF4-FFF2-40B4-BE49-F238E27FC236}">
                <a16:creationId xmlns:a16="http://schemas.microsoft.com/office/drawing/2014/main" id="{B092707F-893A-4602-A4C1-0A5D724C918C}"/>
              </a:ext>
            </a:extLst>
          </p:cNvPr>
          <p:cNvGraphicFramePr>
            <a:graphicFrameLocks noGrp="1"/>
          </p:cNvGraphicFramePr>
          <p:nvPr>
            <p:extLst>
              <p:ext uri="{D42A27DB-BD31-4B8C-83A1-F6EECF244321}">
                <p14:modId xmlns:p14="http://schemas.microsoft.com/office/powerpoint/2010/main" val="3965548950"/>
              </p:ext>
            </p:extLst>
          </p:nvPr>
        </p:nvGraphicFramePr>
        <p:xfrm>
          <a:off x="483081" y="3764709"/>
          <a:ext cx="5262418" cy="2413872"/>
        </p:xfrm>
        <a:graphic>
          <a:graphicData uri="http://schemas.openxmlformats.org/drawingml/2006/table">
            <a:tbl>
              <a:tblPr>
                <a:tableStyleId>{5C22544A-7EE6-4342-B048-85BDC9FD1C3A}</a:tableStyleId>
              </a:tblPr>
              <a:tblGrid>
                <a:gridCol w="535161">
                  <a:extLst>
                    <a:ext uri="{9D8B030D-6E8A-4147-A177-3AD203B41FA5}">
                      <a16:colId xmlns:a16="http://schemas.microsoft.com/office/drawing/2014/main" val="2177405716"/>
                    </a:ext>
                  </a:extLst>
                </a:gridCol>
                <a:gridCol w="3212831">
                  <a:extLst>
                    <a:ext uri="{9D8B030D-6E8A-4147-A177-3AD203B41FA5}">
                      <a16:colId xmlns:a16="http://schemas.microsoft.com/office/drawing/2014/main" val="4185976849"/>
                    </a:ext>
                  </a:extLst>
                </a:gridCol>
                <a:gridCol w="729116">
                  <a:extLst>
                    <a:ext uri="{9D8B030D-6E8A-4147-A177-3AD203B41FA5}">
                      <a16:colId xmlns:a16="http://schemas.microsoft.com/office/drawing/2014/main" val="1483693239"/>
                    </a:ext>
                  </a:extLst>
                </a:gridCol>
                <a:gridCol w="785310">
                  <a:extLst>
                    <a:ext uri="{9D8B030D-6E8A-4147-A177-3AD203B41FA5}">
                      <a16:colId xmlns:a16="http://schemas.microsoft.com/office/drawing/2014/main" val="583864241"/>
                    </a:ext>
                  </a:extLst>
                </a:gridCol>
              </a:tblGrid>
              <a:tr h="155019">
                <a:tc>
                  <a:txBody>
                    <a:bodyPr/>
                    <a:lstStyle/>
                    <a:p>
                      <a:pPr algn="l" fontAlgn="b"/>
                      <a:r>
                        <a:rPr lang="en-US" sz="1100" u="none" strike="noStrike">
                          <a:effectLst/>
                        </a:rPr>
                        <a:t> </a:t>
                      </a:r>
                      <a:endParaRPr lang="en-US" sz="1100" b="0" i="0" u="none" strike="noStrike">
                        <a:solidFill>
                          <a:srgbClr val="FFFFFF"/>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Average</a:t>
                      </a:r>
                      <a:endParaRPr lang="en-US" sz="1100" b="0" i="0" u="none" strike="noStrike">
                        <a:solidFill>
                          <a:srgbClr val="FFFFFF"/>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2.4</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2.5</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03280239"/>
                  </a:ext>
                </a:extLst>
              </a:tr>
              <a:tr h="465057">
                <a:tc>
                  <a:txBody>
                    <a:bodyPr/>
                    <a:lstStyle/>
                    <a:p>
                      <a:pPr algn="l" fontAlgn="t"/>
                      <a:r>
                        <a:rPr lang="en-US" sz="1100" u="none" strike="noStrike">
                          <a:effectLst/>
                        </a:rPr>
                        <a:t>Project No</a:t>
                      </a:r>
                      <a:endParaRPr lang="en-US" sz="1100" b="0" i="0" u="none" strike="noStrike">
                        <a:solidFill>
                          <a:srgbClr val="FFFFFF"/>
                        </a:solidFill>
                        <a:effectLst/>
                        <a:latin typeface="Calibri" panose="020F0502020204030204" pitchFamily="34" charset="0"/>
                      </a:endParaRPr>
                    </a:p>
                  </a:txBody>
                  <a:tcPr marL="9525" marR="9525" marT="9525" marB="0"/>
                </a:tc>
                <a:tc>
                  <a:txBody>
                    <a:bodyPr/>
                    <a:lstStyle/>
                    <a:p>
                      <a:pPr algn="l" fontAlgn="t"/>
                      <a:r>
                        <a:rPr lang="en-US" sz="1100" u="none" strike="noStrike">
                          <a:effectLst/>
                        </a:rPr>
                        <a:t>Project Description</a:t>
                      </a:r>
                      <a:endParaRPr lang="en-US" sz="1100" b="0" i="0" u="none" strike="noStrike">
                        <a:solidFill>
                          <a:srgbClr val="FFFFFF"/>
                        </a:solidFill>
                        <a:effectLst/>
                        <a:latin typeface="Calibri" panose="020F0502020204030204" pitchFamily="34" charset="0"/>
                      </a:endParaRPr>
                    </a:p>
                  </a:txBody>
                  <a:tcPr marL="9525" marR="9525" marT="9525" marB="0"/>
                </a:tc>
                <a:tc>
                  <a:txBody>
                    <a:bodyPr/>
                    <a:lstStyle/>
                    <a:p>
                      <a:pPr algn="l" fontAlgn="t"/>
                      <a:r>
                        <a:rPr lang="en-US" sz="1100" u="none" strike="noStrike">
                          <a:effectLst/>
                        </a:rPr>
                        <a:t>Overall - No filter</a:t>
                      </a:r>
                      <a:endParaRPr lang="en-US" sz="1100" b="0" i="0" u="none" strike="noStrike">
                        <a:solidFill>
                          <a:srgbClr val="FFFFFF"/>
                        </a:solidFill>
                        <a:effectLst/>
                        <a:latin typeface="Calibri" panose="020F0502020204030204" pitchFamily="34" charset="0"/>
                      </a:endParaRPr>
                    </a:p>
                  </a:txBody>
                  <a:tcPr marL="9525" marR="9525" marT="9525" marB="0"/>
                </a:tc>
                <a:tc>
                  <a:txBody>
                    <a:bodyPr/>
                    <a:lstStyle/>
                    <a:p>
                      <a:pPr algn="l" fontAlgn="t"/>
                      <a:r>
                        <a:rPr lang="en-US" sz="1100" u="none" strike="noStrike" dirty="0">
                          <a:effectLst/>
                          <a:highlight>
                            <a:srgbClr val="FFFF00"/>
                          </a:highlight>
                        </a:rPr>
                        <a:t>Greet Hall User</a:t>
                      </a:r>
                      <a:endParaRPr lang="en-US" sz="1100" b="0" i="0" u="none" strike="noStrike" dirty="0">
                        <a:solidFill>
                          <a:srgbClr val="FFFFFF"/>
                        </a:solidFill>
                        <a:effectLst/>
                        <a:highlight>
                          <a:srgbClr val="FFFF00"/>
                        </a:highlight>
                        <a:latin typeface="Calibri" panose="020F0502020204030204" pitchFamily="34" charset="0"/>
                      </a:endParaRPr>
                    </a:p>
                  </a:txBody>
                  <a:tcPr marL="9525" marR="9525" marT="9525" marB="0"/>
                </a:tc>
                <a:extLst>
                  <a:ext uri="{0D108BD9-81ED-4DB2-BD59-A6C34878D82A}">
                    <a16:rowId xmlns:a16="http://schemas.microsoft.com/office/drawing/2014/main" val="2366200616"/>
                  </a:ext>
                </a:extLst>
              </a:tr>
              <a:tr h="155019">
                <a:tc>
                  <a:txBody>
                    <a:bodyPr/>
                    <a:lstStyle/>
                    <a:p>
                      <a:pPr algn="r" fontAlgn="b"/>
                      <a:r>
                        <a:rPr lang="en-US" sz="1100" u="none" strike="noStrike">
                          <a:effectLst/>
                        </a:rPr>
                        <a:t>24</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Tree Planting - around village</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3.5</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3.9</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981098114"/>
                  </a:ext>
                </a:extLst>
              </a:tr>
              <a:tr h="155019">
                <a:tc>
                  <a:txBody>
                    <a:bodyPr/>
                    <a:lstStyle/>
                    <a:p>
                      <a:pPr algn="r" fontAlgn="b"/>
                      <a:r>
                        <a:rPr lang="en-US" sz="1100" u="none" strike="noStrike">
                          <a:effectLst/>
                        </a:rPr>
                        <a:t>21</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Pedestrian links / footways - Rod Eyot</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3.2</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3.7</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836378301"/>
                  </a:ext>
                </a:extLst>
              </a:tr>
              <a:tr h="155019">
                <a:tc>
                  <a:txBody>
                    <a:bodyPr/>
                    <a:lstStyle/>
                    <a:p>
                      <a:pPr algn="r" fontAlgn="b"/>
                      <a:r>
                        <a:rPr lang="en-US" sz="1100" u="none" strike="noStrike">
                          <a:effectLst/>
                        </a:rPr>
                        <a:t>20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Pedestrian links / footways - Footpath 6</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3.3</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3.6</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485598215"/>
                  </a:ext>
                </a:extLst>
              </a:tr>
              <a:tr h="155019">
                <a:tc>
                  <a:txBody>
                    <a:bodyPr/>
                    <a:lstStyle/>
                    <a:p>
                      <a:pPr algn="r" fontAlgn="b"/>
                      <a:r>
                        <a:rPr lang="en-US" sz="1100" u="none" strike="noStrike">
                          <a:effectLst/>
                        </a:rPr>
                        <a:t>32</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Footpath upgrades - General</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3.2</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3.6</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091531666"/>
                  </a:ext>
                </a:extLst>
              </a:tr>
              <a:tr h="155019">
                <a:tc>
                  <a:txBody>
                    <a:bodyPr/>
                    <a:lstStyle/>
                    <a:p>
                      <a:pPr algn="r" fontAlgn="b"/>
                      <a:r>
                        <a:rPr lang="en-US" sz="1100" u="none" strike="noStrike">
                          <a:effectLst/>
                        </a:rPr>
                        <a:t>9</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Provision against new shop premises requirement</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3.3</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3.6</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20931194"/>
                  </a:ext>
                </a:extLst>
              </a:tr>
              <a:tr h="155019">
                <a:tc>
                  <a:txBody>
                    <a:bodyPr/>
                    <a:lstStyle/>
                    <a:p>
                      <a:pPr algn="r" fontAlgn="b"/>
                      <a:r>
                        <a:rPr lang="en-US" sz="1100" u="none" strike="noStrike">
                          <a:effectLst/>
                        </a:rPr>
                        <a:t>2</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Village archive</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3.3</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209530580"/>
                  </a:ext>
                </a:extLst>
              </a:tr>
              <a:tr h="155019">
                <a:tc>
                  <a:txBody>
                    <a:bodyPr/>
                    <a:lstStyle/>
                    <a:p>
                      <a:pPr algn="r" fontAlgn="b"/>
                      <a:r>
                        <a:rPr lang="en-US" sz="1100" u="none" strike="noStrike">
                          <a:effectLst/>
                        </a:rPr>
                        <a:t>7</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Pavilion replacement</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2.7</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3.3</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588454117"/>
                  </a:ext>
                </a:extLst>
              </a:tr>
              <a:tr h="155019">
                <a:tc>
                  <a:txBody>
                    <a:bodyPr/>
                    <a:lstStyle/>
                    <a:p>
                      <a:pPr algn="r" fontAlgn="b"/>
                      <a:r>
                        <a:rPr lang="en-US" sz="1100" u="none" strike="noStrike">
                          <a:effectLst/>
                        </a:rPr>
                        <a:t>1</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PC document cloud</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2.6</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2.8</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65657811"/>
                  </a:ext>
                </a:extLst>
              </a:tr>
              <a:tr h="155019">
                <a:tc>
                  <a:txBody>
                    <a:bodyPr/>
                    <a:lstStyle/>
                    <a:p>
                      <a:pPr algn="r" fontAlgn="b"/>
                      <a:r>
                        <a:rPr lang="en-US" sz="1100" u="none" strike="noStrike">
                          <a:effectLst/>
                        </a:rPr>
                        <a:t>23</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Thame Road pedestrian bridge</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2.6</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2.8</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657823113"/>
                  </a:ext>
                </a:extLst>
              </a:tr>
              <a:tr h="155019">
                <a:tc>
                  <a:txBody>
                    <a:bodyPr/>
                    <a:lstStyle/>
                    <a:p>
                      <a:pPr algn="r" fontAlgn="b"/>
                      <a:r>
                        <a:rPr lang="en-US" sz="1100" u="none" strike="noStrike">
                          <a:effectLst/>
                        </a:rPr>
                        <a:t>26</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Pedestrian road crossing (nr. Kingfisher Pub)</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2.6</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2.7</a:t>
                      </a:r>
                      <a:endParaRPr lang="en-US"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044461037"/>
                  </a:ext>
                </a:extLst>
              </a:tr>
            </a:tbl>
          </a:graphicData>
        </a:graphic>
      </p:graphicFrame>
      <p:graphicFrame>
        <p:nvGraphicFramePr>
          <p:cNvPr id="12" name="Table 11">
            <a:extLst>
              <a:ext uri="{FF2B5EF4-FFF2-40B4-BE49-F238E27FC236}">
                <a16:creationId xmlns:a16="http://schemas.microsoft.com/office/drawing/2014/main" id="{653BA4BC-9469-4EF6-87D4-CF3C48B46026}"/>
              </a:ext>
            </a:extLst>
          </p:cNvPr>
          <p:cNvGraphicFramePr>
            <a:graphicFrameLocks noGrp="1"/>
          </p:cNvGraphicFramePr>
          <p:nvPr>
            <p:extLst>
              <p:ext uri="{D42A27DB-BD31-4B8C-83A1-F6EECF244321}">
                <p14:modId xmlns:p14="http://schemas.microsoft.com/office/powerpoint/2010/main" val="79076452"/>
              </p:ext>
            </p:extLst>
          </p:nvPr>
        </p:nvGraphicFramePr>
        <p:xfrm>
          <a:off x="6222302" y="3764709"/>
          <a:ext cx="5250916" cy="2417860"/>
        </p:xfrm>
        <a:graphic>
          <a:graphicData uri="http://schemas.openxmlformats.org/drawingml/2006/table">
            <a:tbl>
              <a:tblPr>
                <a:tableStyleId>{5C22544A-7EE6-4342-B048-85BDC9FD1C3A}</a:tableStyleId>
              </a:tblPr>
              <a:tblGrid>
                <a:gridCol w="521230">
                  <a:extLst>
                    <a:ext uri="{9D8B030D-6E8A-4147-A177-3AD203B41FA5}">
                      <a16:colId xmlns:a16="http://schemas.microsoft.com/office/drawing/2014/main" val="4132653426"/>
                    </a:ext>
                  </a:extLst>
                </a:gridCol>
                <a:gridCol w="3056076">
                  <a:extLst>
                    <a:ext uri="{9D8B030D-6E8A-4147-A177-3AD203B41FA5}">
                      <a16:colId xmlns:a16="http://schemas.microsoft.com/office/drawing/2014/main" val="2151411634"/>
                    </a:ext>
                  </a:extLst>
                </a:gridCol>
                <a:gridCol w="810883">
                  <a:extLst>
                    <a:ext uri="{9D8B030D-6E8A-4147-A177-3AD203B41FA5}">
                      <a16:colId xmlns:a16="http://schemas.microsoft.com/office/drawing/2014/main" val="1697785816"/>
                    </a:ext>
                  </a:extLst>
                </a:gridCol>
                <a:gridCol w="862727">
                  <a:extLst>
                    <a:ext uri="{9D8B030D-6E8A-4147-A177-3AD203B41FA5}">
                      <a16:colId xmlns:a16="http://schemas.microsoft.com/office/drawing/2014/main" val="893008488"/>
                    </a:ext>
                  </a:extLst>
                </a:gridCol>
              </a:tblGrid>
              <a:tr h="156348">
                <a:tc>
                  <a:txBody>
                    <a:bodyPr/>
                    <a:lstStyle/>
                    <a:p>
                      <a:pPr algn="l" fontAlgn="b"/>
                      <a:r>
                        <a:rPr lang="en-US" sz="1100" u="none" strike="noStrike">
                          <a:effectLst/>
                        </a:rPr>
                        <a:t> </a:t>
                      </a:r>
                      <a:endParaRPr lang="en-US" sz="1100" b="0" i="0" u="none" strike="noStrike">
                        <a:solidFill>
                          <a:srgbClr val="FFFFFF"/>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Average</a:t>
                      </a:r>
                      <a:endParaRPr lang="en-US" sz="1100" b="0" i="0" u="none" strike="noStrike">
                        <a:solidFill>
                          <a:srgbClr val="FFFFFF"/>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2.4</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2.5</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470859289"/>
                  </a:ext>
                </a:extLst>
              </a:tr>
              <a:tr h="469045">
                <a:tc>
                  <a:txBody>
                    <a:bodyPr/>
                    <a:lstStyle/>
                    <a:p>
                      <a:pPr algn="l" fontAlgn="t"/>
                      <a:r>
                        <a:rPr lang="en-US" sz="1100" u="none" strike="noStrike">
                          <a:effectLst/>
                        </a:rPr>
                        <a:t>Project No</a:t>
                      </a:r>
                      <a:endParaRPr lang="en-US" sz="1100" b="0" i="0" u="none" strike="noStrike">
                        <a:solidFill>
                          <a:srgbClr val="FFFFFF"/>
                        </a:solidFill>
                        <a:effectLst/>
                        <a:latin typeface="Calibri" panose="020F0502020204030204" pitchFamily="34" charset="0"/>
                      </a:endParaRPr>
                    </a:p>
                  </a:txBody>
                  <a:tcPr marL="9525" marR="9525" marT="9525" marB="0"/>
                </a:tc>
                <a:tc>
                  <a:txBody>
                    <a:bodyPr/>
                    <a:lstStyle/>
                    <a:p>
                      <a:pPr algn="l" fontAlgn="t"/>
                      <a:r>
                        <a:rPr lang="en-US" sz="1100" u="none" strike="noStrike">
                          <a:effectLst/>
                        </a:rPr>
                        <a:t>Project Description</a:t>
                      </a:r>
                      <a:endParaRPr lang="en-US" sz="1100" b="0" i="0" u="none" strike="noStrike">
                        <a:solidFill>
                          <a:srgbClr val="FFFFFF"/>
                        </a:solidFill>
                        <a:effectLst/>
                        <a:latin typeface="Calibri" panose="020F0502020204030204" pitchFamily="34" charset="0"/>
                      </a:endParaRPr>
                    </a:p>
                  </a:txBody>
                  <a:tcPr marL="9525" marR="9525" marT="9525" marB="0"/>
                </a:tc>
                <a:tc>
                  <a:txBody>
                    <a:bodyPr/>
                    <a:lstStyle/>
                    <a:p>
                      <a:pPr algn="l" fontAlgn="t"/>
                      <a:r>
                        <a:rPr lang="en-US" sz="1100" u="none" strike="noStrike">
                          <a:effectLst/>
                        </a:rPr>
                        <a:t>Overall - No filter</a:t>
                      </a:r>
                      <a:endParaRPr lang="en-US" sz="1100" b="0" i="0" u="none" strike="noStrike">
                        <a:solidFill>
                          <a:srgbClr val="FFFFFF"/>
                        </a:solidFill>
                        <a:effectLst/>
                        <a:latin typeface="Calibri" panose="020F0502020204030204" pitchFamily="34" charset="0"/>
                      </a:endParaRPr>
                    </a:p>
                  </a:txBody>
                  <a:tcPr marL="9525" marR="9525" marT="9525" marB="0"/>
                </a:tc>
                <a:tc>
                  <a:txBody>
                    <a:bodyPr/>
                    <a:lstStyle/>
                    <a:p>
                      <a:pPr algn="l" fontAlgn="t"/>
                      <a:r>
                        <a:rPr lang="en-US" sz="1100" u="none" strike="noStrike" dirty="0">
                          <a:effectLst/>
                          <a:highlight>
                            <a:srgbClr val="FFFF00"/>
                          </a:highlight>
                        </a:rPr>
                        <a:t>Churchgoer</a:t>
                      </a:r>
                      <a:endParaRPr lang="en-US" sz="1100" b="0" i="0" u="none" strike="noStrike" dirty="0">
                        <a:solidFill>
                          <a:srgbClr val="FFFFFF"/>
                        </a:solidFill>
                        <a:effectLst/>
                        <a:highlight>
                          <a:srgbClr val="FFFF00"/>
                        </a:highlight>
                        <a:latin typeface="Calibri" panose="020F0502020204030204" pitchFamily="34" charset="0"/>
                      </a:endParaRPr>
                    </a:p>
                  </a:txBody>
                  <a:tcPr marL="9525" marR="9525" marT="9525" marB="0"/>
                </a:tc>
                <a:extLst>
                  <a:ext uri="{0D108BD9-81ED-4DB2-BD59-A6C34878D82A}">
                    <a16:rowId xmlns:a16="http://schemas.microsoft.com/office/drawing/2014/main" val="310776207"/>
                  </a:ext>
                </a:extLst>
              </a:tr>
              <a:tr h="156348">
                <a:tc>
                  <a:txBody>
                    <a:bodyPr/>
                    <a:lstStyle/>
                    <a:p>
                      <a:pPr algn="r" fontAlgn="b"/>
                      <a:r>
                        <a:rPr lang="en-US" sz="1100" u="none" strike="noStrike">
                          <a:effectLst/>
                        </a:rPr>
                        <a:t>24</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Tree Planting - around village</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3.5</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4.1</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038288128"/>
                  </a:ext>
                </a:extLst>
              </a:tr>
              <a:tr h="156348">
                <a:tc>
                  <a:txBody>
                    <a:bodyPr/>
                    <a:lstStyle/>
                    <a:p>
                      <a:pPr algn="r" fontAlgn="b"/>
                      <a:r>
                        <a:rPr lang="en-US" sz="1100" u="none" strike="noStrike">
                          <a:effectLst/>
                        </a:rPr>
                        <a:t>32</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Footpath upgrades - General</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3.2</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4.0</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219916044"/>
                  </a:ext>
                </a:extLst>
              </a:tr>
              <a:tr h="156348">
                <a:tc>
                  <a:txBody>
                    <a:bodyPr/>
                    <a:lstStyle/>
                    <a:p>
                      <a:pPr algn="r" fontAlgn="b"/>
                      <a:r>
                        <a:rPr lang="en-US" sz="1100" u="none" strike="noStrike">
                          <a:effectLst/>
                        </a:rPr>
                        <a:t>21</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Pedestrian links / footways - Rod Eyot</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3.2</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3.8</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645030707"/>
                  </a:ext>
                </a:extLst>
              </a:tr>
              <a:tr h="156348">
                <a:tc>
                  <a:txBody>
                    <a:bodyPr/>
                    <a:lstStyle/>
                    <a:p>
                      <a:pPr algn="r" fontAlgn="b"/>
                      <a:r>
                        <a:rPr lang="en-US" sz="1100" u="none" strike="noStrike">
                          <a:effectLst/>
                        </a:rPr>
                        <a:t>20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Pedestrian links / footways - Footpath 6</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3.3</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3.7</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254447970"/>
                  </a:ext>
                </a:extLst>
              </a:tr>
              <a:tr h="156348">
                <a:tc>
                  <a:txBody>
                    <a:bodyPr/>
                    <a:lstStyle/>
                    <a:p>
                      <a:pPr algn="r" fontAlgn="b"/>
                      <a:r>
                        <a:rPr lang="en-US" sz="1100" u="none" strike="noStrike">
                          <a:effectLst/>
                        </a:rPr>
                        <a:t>9</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Provision against new shop premises requirement</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3.3</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3.5</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57240664"/>
                  </a:ext>
                </a:extLst>
              </a:tr>
              <a:tr h="156348">
                <a:tc>
                  <a:txBody>
                    <a:bodyPr/>
                    <a:lstStyle/>
                    <a:p>
                      <a:pPr algn="r" fontAlgn="b"/>
                      <a:r>
                        <a:rPr lang="en-US" sz="1100" u="none" strike="noStrike">
                          <a:effectLst/>
                        </a:rPr>
                        <a:t>7</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Pavilion replacement</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2.7</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3.5</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832254922"/>
                  </a:ext>
                </a:extLst>
              </a:tr>
              <a:tr h="156348">
                <a:tc>
                  <a:txBody>
                    <a:bodyPr/>
                    <a:lstStyle/>
                    <a:p>
                      <a:pPr algn="r" fontAlgn="b"/>
                      <a:r>
                        <a:rPr lang="en-US" sz="1100" u="none" strike="noStrike">
                          <a:effectLst/>
                        </a:rPr>
                        <a:t>2</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Village archive</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3.3</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732646682"/>
                  </a:ext>
                </a:extLst>
              </a:tr>
              <a:tr h="156348">
                <a:tc>
                  <a:txBody>
                    <a:bodyPr/>
                    <a:lstStyle/>
                    <a:p>
                      <a:pPr algn="r" fontAlgn="b"/>
                      <a:r>
                        <a:rPr lang="en-US" sz="1100" u="none" strike="noStrike">
                          <a:effectLst/>
                        </a:rPr>
                        <a:t>23</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Thame Road pedestrian bridge</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2.6</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3.0</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716382293"/>
                  </a:ext>
                </a:extLst>
              </a:tr>
              <a:tr h="156348">
                <a:tc>
                  <a:txBody>
                    <a:bodyPr/>
                    <a:lstStyle/>
                    <a:p>
                      <a:pPr algn="r" fontAlgn="b"/>
                      <a:r>
                        <a:rPr lang="en-US" sz="1100" u="none" strike="noStrike">
                          <a:effectLst/>
                        </a:rPr>
                        <a:t>1</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PC document cloud</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2.6</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2.9</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760354430"/>
                  </a:ext>
                </a:extLst>
              </a:tr>
              <a:tr h="156348">
                <a:tc>
                  <a:txBody>
                    <a:bodyPr/>
                    <a:lstStyle/>
                    <a:p>
                      <a:pPr algn="r" fontAlgn="b"/>
                      <a:r>
                        <a:rPr lang="en-US" sz="1100" u="none" strike="noStrike">
                          <a:effectLst/>
                        </a:rPr>
                        <a:t>26</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Pedestrian road crossing (nr. Kingfisher Pub)</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2.6</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2.7</a:t>
                      </a:r>
                      <a:endParaRPr lang="en-US"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602215744"/>
                  </a:ext>
                </a:extLst>
              </a:tr>
            </a:tbl>
          </a:graphicData>
        </a:graphic>
      </p:graphicFrame>
    </p:spTree>
    <p:extLst>
      <p:ext uri="{BB962C8B-B14F-4D97-AF65-F5344CB8AC3E}">
        <p14:creationId xmlns:p14="http://schemas.microsoft.com/office/powerpoint/2010/main" val="21785207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48CCF5-22F4-4516-A556-9D63AB62E5F6}"/>
              </a:ext>
            </a:extLst>
          </p:cNvPr>
          <p:cNvSpPr>
            <a:spLocks noGrp="1"/>
          </p:cNvSpPr>
          <p:nvPr>
            <p:ph type="title"/>
          </p:nvPr>
        </p:nvSpPr>
        <p:spPr>
          <a:xfrm>
            <a:off x="838200" y="365126"/>
            <a:ext cx="10515600" cy="475384"/>
          </a:xfrm>
        </p:spPr>
        <p:txBody>
          <a:bodyPr>
            <a:normAutofit/>
          </a:bodyPr>
          <a:lstStyle/>
          <a:p>
            <a:r>
              <a:rPr lang="en-GB" sz="2000" b="1" dirty="0"/>
              <a:t>Top 10s</a:t>
            </a:r>
            <a:endParaRPr lang="en-US" sz="2000" b="1" dirty="0"/>
          </a:p>
        </p:txBody>
      </p:sp>
      <p:graphicFrame>
        <p:nvGraphicFramePr>
          <p:cNvPr id="5" name="Table 4">
            <a:extLst>
              <a:ext uri="{FF2B5EF4-FFF2-40B4-BE49-F238E27FC236}">
                <a16:creationId xmlns:a16="http://schemas.microsoft.com/office/drawing/2014/main" id="{A2AC6D90-FE6E-49F2-BF63-D751ADB9EFBE}"/>
              </a:ext>
            </a:extLst>
          </p:cNvPr>
          <p:cNvGraphicFramePr>
            <a:graphicFrameLocks noGrp="1"/>
          </p:cNvGraphicFramePr>
          <p:nvPr>
            <p:extLst>
              <p:ext uri="{D42A27DB-BD31-4B8C-83A1-F6EECF244321}">
                <p14:modId xmlns:p14="http://schemas.microsoft.com/office/powerpoint/2010/main" val="2666345872"/>
              </p:ext>
            </p:extLst>
          </p:nvPr>
        </p:nvGraphicFramePr>
        <p:xfrm>
          <a:off x="6220365" y="1134557"/>
          <a:ext cx="5133435" cy="2465154"/>
        </p:xfrm>
        <a:graphic>
          <a:graphicData uri="http://schemas.openxmlformats.org/drawingml/2006/table">
            <a:tbl>
              <a:tblPr>
                <a:tableStyleId>{5C22544A-7EE6-4342-B048-85BDC9FD1C3A}</a:tableStyleId>
              </a:tblPr>
              <a:tblGrid>
                <a:gridCol w="496785">
                  <a:extLst>
                    <a:ext uri="{9D8B030D-6E8A-4147-A177-3AD203B41FA5}">
                      <a16:colId xmlns:a16="http://schemas.microsoft.com/office/drawing/2014/main" val="1136735686"/>
                    </a:ext>
                  </a:extLst>
                </a:gridCol>
                <a:gridCol w="2971750">
                  <a:extLst>
                    <a:ext uri="{9D8B030D-6E8A-4147-A177-3AD203B41FA5}">
                      <a16:colId xmlns:a16="http://schemas.microsoft.com/office/drawing/2014/main" val="739704074"/>
                    </a:ext>
                  </a:extLst>
                </a:gridCol>
                <a:gridCol w="793630">
                  <a:extLst>
                    <a:ext uri="{9D8B030D-6E8A-4147-A177-3AD203B41FA5}">
                      <a16:colId xmlns:a16="http://schemas.microsoft.com/office/drawing/2014/main" val="3644306612"/>
                    </a:ext>
                  </a:extLst>
                </a:gridCol>
                <a:gridCol w="871270">
                  <a:extLst>
                    <a:ext uri="{9D8B030D-6E8A-4147-A177-3AD203B41FA5}">
                      <a16:colId xmlns:a16="http://schemas.microsoft.com/office/drawing/2014/main" val="1093355511"/>
                    </a:ext>
                  </a:extLst>
                </a:gridCol>
              </a:tblGrid>
              <a:tr h="174922">
                <a:tc>
                  <a:txBody>
                    <a:bodyPr/>
                    <a:lstStyle/>
                    <a:p>
                      <a:pPr algn="l" fontAlgn="b"/>
                      <a:r>
                        <a:rPr lang="en-US" sz="1100" u="none" strike="noStrike">
                          <a:effectLst/>
                        </a:rPr>
                        <a:t> </a:t>
                      </a:r>
                      <a:endParaRPr lang="en-US" sz="1100" b="0" i="0" u="none" strike="noStrike">
                        <a:solidFill>
                          <a:srgbClr val="FFFFFF"/>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Average</a:t>
                      </a:r>
                      <a:endParaRPr lang="en-US" sz="1100" b="0" i="0" u="none" strike="noStrike">
                        <a:solidFill>
                          <a:srgbClr val="FFFFFF"/>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2.4</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2.6</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841328026"/>
                  </a:ext>
                </a:extLst>
              </a:tr>
              <a:tr h="516339">
                <a:tc>
                  <a:txBody>
                    <a:bodyPr/>
                    <a:lstStyle/>
                    <a:p>
                      <a:pPr algn="l" fontAlgn="t"/>
                      <a:r>
                        <a:rPr lang="en-US" sz="1100" u="none" strike="noStrike">
                          <a:effectLst/>
                        </a:rPr>
                        <a:t>Project No</a:t>
                      </a:r>
                      <a:endParaRPr lang="en-US" sz="1100" b="0" i="0" u="none" strike="noStrike">
                        <a:solidFill>
                          <a:srgbClr val="FFFFFF"/>
                        </a:solidFill>
                        <a:effectLst/>
                        <a:latin typeface="Calibri" panose="020F0502020204030204" pitchFamily="34" charset="0"/>
                      </a:endParaRPr>
                    </a:p>
                  </a:txBody>
                  <a:tcPr marL="9525" marR="9525" marT="9525" marB="0"/>
                </a:tc>
                <a:tc>
                  <a:txBody>
                    <a:bodyPr/>
                    <a:lstStyle/>
                    <a:p>
                      <a:pPr algn="l" fontAlgn="t"/>
                      <a:r>
                        <a:rPr lang="en-US" sz="1100" u="none" strike="noStrike">
                          <a:effectLst/>
                        </a:rPr>
                        <a:t>Project Description</a:t>
                      </a:r>
                      <a:endParaRPr lang="en-US" sz="1100" b="0" i="0" u="none" strike="noStrike">
                        <a:solidFill>
                          <a:srgbClr val="FFFFFF"/>
                        </a:solidFill>
                        <a:effectLst/>
                        <a:latin typeface="Calibri" panose="020F0502020204030204" pitchFamily="34" charset="0"/>
                      </a:endParaRPr>
                    </a:p>
                  </a:txBody>
                  <a:tcPr marL="9525" marR="9525" marT="9525" marB="0"/>
                </a:tc>
                <a:tc>
                  <a:txBody>
                    <a:bodyPr/>
                    <a:lstStyle/>
                    <a:p>
                      <a:pPr algn="l" fontAlgn="t"/>
                      <a:r>
                        <a:rPr lang="en-US" sz="1100" u="none" strike="noStrike">
                          <a:effectLst/>
                        </a:rPr>
                        <a:t>Overall - No filter</a:t>
                      </a:r>
                      <a:endParaRPr lang="en-US" sz="1100" b="0" i="0" u="none" strike="noStrike">
                        <a:solidFill>
                          <a:srgbClr val="FFFFFF"/>
                        </a:solidFill>
                        <a:effectLst/>
                        <a:latin typeface="Calibri" panose="020F0502020204030204" pitchFamily="34" charset="0"/>
                      </a:endParaRPr>
                    </a:p>
                  </a:txBody>
                  <a:tcPr marL="9525" marR="9525" marT="9525" marB="0"/>
                </a:tc>
                <a:tc>
                  <a:txBody>
                    <a:bodyPr/>
                    <a:lstStyle/>
                    <a:p>
                      <a:pPr algn="l" fontAlgn="t"/>
                      <a:r>
                        <a:rPr lang="en-US" sz="1100" u="none" strike="noStrike" dirty="0">
                          <a:effectLst/>
                          <a:highlight>
                            <a:srgbClr val="FFFF00"/>
                          </a:highlight>
                        </a:rPr>
                        <a:t>Removing Pavilion Interest</a:t>
                      </a:r>
                      <a:endParaRPr lang="en-US" sz="1100" b="0" i="0" u="none" strike="noStrike" dirty="0">
                        <a:solidFill>
                          <a:srgbClr val="FFFFFF"/>
                        </a:solidFill>
                        <a:effectLst/>
                        <a:highlight>
                          <a:srgbClr val="FFFF00"/>
                        </a:highlight>
                        <a:latin typeface="Calibri" panose="020F0502020204030204" pitchFamily="34" charset="0"/>
                      </a:endParaRPr>
                    </a:p>
                  </a:txBody>
                  <a:tcPr marL="9525" marR="9525" marT="9525" marB="0"/>
                </a:tc>
                <a:extLst>
                  <a:ext uri="{0D108BD9-81ED-4DB2-BD59-A6C34878D82A}">
                    <a16:rowId xmlns:a16="http://schemas.microsoft.com/office/drawing/2014/main" val="2712042334"/>
                  </a:ext>
                </a:extLst>
              </a:tr>
              <a:tr h="174922">
                <a:tc>
                  <a:txBody>
                    <a:bodyPr/>
                    <a:lstStyle/>
                    <a:p>
                      <a:pPr algn="r" fontAlgn="b"/>
                      <a:r>
                        <a:rPr lang="en-US" sz="1100" u="none" strike="noStrike">
                          <a:effectLst/>
                        </a:rPr>
                        <a:t>9</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Provision against new shop premises requirement</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3.3</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3.6</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887159393"/>
                  </a:ext>
                </a:extLst>
              </a:tr>
              <a:tr h="174922">
                <a:tc>
                  <a:txBody>
                    <a:bodyPr/>
                    <a:lstStyle/>
                    <a:p>
                      <a:pPr algn="r" fontAlgn="b"/>
                      <a:r>
                        <a:rPr lang="en-US" sz="1100" u="none" strike="noStrike">
                          <a:effectLst/>
                        </a:rPr>
                        <a:t>24</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Tree Planting - around village</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3.5</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3.4</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091864893"/>
                  </a:ext>
                </a:extLst>
              </a:tr>
              <a:tr h="174922">
                <a:tc>
                  <a:txBody>
                    <a:bodyPr/>
                    <a:lstStyle/>
                    <a:p>
                      <a:pPr algn="r" fontAlgn="b"/>
                      <a:r>
                        <a:rPr lang="en-US" sz="1100" u="none" strike="noStrike">
                          <a:effectLst/>
                        </a:rPr>
                        <a:t>2</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Village archive</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3.1</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32279337"/>
                  </a:ext>
                </a:extLst>
              </a:tr>
              <a:tr h="174922">
                <a:tc>
                  <a:txBody>
                    <a:bodyPr/>
                    <a:lstStyle/>
                    <a:p>
                      <a:pPr algn="r" fontAlgn="b"/>
                      <a:r>
                        <a:rPr lang="en-US" sz="1100" u="none" strike="noStrike">
                          <a:effectLst/>
                        </a:rPr>
                        <a:t>4</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Greet Hall General</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2.5</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3.0</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768220123"/>
                  </a:ext>
                </a:extLst>
              </a:tr>
              <a:tr h="174922">
                <a:tc>
                  <a:txBody>
                    <a:bodyPr/>
                    <a:lstStyle/>
                    <a:p>
                      <a:pPr algn="r" fontAlgn="b"/>
                      <a:r>
                        <a:rPr lang="en-US" sz="1100" u="none" strike="noStrike">
                          <a:effectLst/>
                        </a:rPr>
                        <a:t>10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Youth Club</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2.6</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3.1</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797554954"/>
                  </a:ext>
                </a:extLst>
              </a:tr>
              <a:tr h="174922">
                <a:tc>
                  <a:txBody>
                    <a:bodyPr/>
                    <a:lstStyle/>
                    <a:p>
                      <a:pPr algn="r" fontAlgn="b"/>
                      <a:r>
                        <a:rPr lang="en-US" sz="1100" u="none" strike="noStrike">
                          <a:effectLst/>
                        </a:rPr>
                        <a:t>5</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Greet Hall Kitchen</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2.6</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3.0</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741082361"/>
                  </a:ext>
                </a:extLst>
              </a:tr>
              <a:tr h="174922">
                <a:tc>
                  <a:txBody>
                    <a:bodyPr/>
                    <a:lstStyle/>
                    <a:p>
                      <a:pPr algn="r" fontAlgn="b"/>
                      <a:r>
                        <a:rPr lang="en-US" sz="1100" u="none" strike="noStrike">
                          <a:effectLst/>
                        </a:rPr>
                        <a:t>3</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Greet Hall AV</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2.5</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3.0</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203478293"/>
                  </a:ext>
                </a:extLst>
              </a:tr>
              <a:tr h="174922">
                <a:tc>
                  <a:txBody>
                    <a:bodyPr/>
                    <a:lstStyle/>
                    <a:p>
                      <a:pPr algn="r" fontAlgn="b"/>
                      <a:r>
                        <a:rPr lang="en-US" sz="1100" u="none" strike="noStrike">
                          <a:effectLst/>
                        </a:rPr>
                        <a:t>32</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Footpath upgrades - General</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3.2</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3.1</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587098945"/>
                  </a:ext>
                </a:extLst>
              </a:tr>
              <a:tr h="174922">
                <a:tc>
                  <a:txBody>
                    <a:bodyPr/>
                    <a:lstStyle/>
                    <a:p>
                      <a:pPr algn="r" fontAlgn="b"/>
                      <a:r>
                        <a:rPr lang="en-US" sz="1100" u="none" strike="noStrike">
                          <a:effectLst/>
                        </a:rPr>
                        <a:t>29</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Speeding Control - 20mph zone (Thame Rd)</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2.5</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3.1</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146490613"/>
                  </a:ext>
                </a:extLst>
              </a:tr>
              <a:tr h="174922">
                <a:tc>
                  <a:txBody>
                    <a:bodyPr/>
                    <a:lstStyle/>
                    <a:p>
                      <a:pPr algn="r" fontAlgn="b"/>
                      <a:r>
                        <a:rPr lang="en-US" sz="1100" u="none" strike="noStrike">
                          <a:effectLst/>
                        </a:rPr>
                        <a:t>27</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Culvert/Ditch Clearance</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2.4</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3.0</a:t>
                      </a:r>
                      <a:endParaRPr lang="en-US"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968031695"/>
                  </a:ext>
                </a:extLst>
              </a:tr>
            </a:tbl>
          </a:graphicData>
        </a:graphic>
      </p:graphicFrame>
      <p:graphicFrame>
        <p:nvGraphicFramePr>
          <p:cNvPr id="8" name="Table 7">
            <a:extLst>
              <a:ext uri="{FF2B5EF4-FFF2-40B4-BE49-F238E27FC236}">
                <a16:creationId xmlns:a16="http://schemas.microsoft.com/office/drawing/2014/main" id="{EBC0AE75-08A5-4BDA-8559-811B7F618F79}"/>
              </a:ext>
            </a:extLst>
          </p:cNvPr>
          <p:cNvGraphicFramePr>
            <a:graphicFrameLocks noGrp="1"/>
          </p:cNvGraphicFramePr>
          <p:nvPr>
            <p:extLst>
              <p:ext uri="{D42A27DB-BD31-4B8C-83A1-F6EECF244321}">
                <p14:modId xmlns:p14="http://schemas.microsoft.com/office/powerpoint/2010/main" val="307084496"/>
              </p:ext>
            </p:extLst>
          </p:nvPr>
        </p:nvGraphicFramePr>
        <p:xfrm>
          <a:off x="646262" y="1129337"/>
          <a:ext cx="5257800" cy="2470374"/>
        </p:xfrm>
        <a:graphic>
          <a:graphicData uri="http://schemas.openxmlformats.org/drawingml/2006/table">
            <a:tbl>
              <a:tblPr>
                <a:tableStyleId>{5C22544A-7EE6-4342-B048-85BDC9FD1C3A}</a:tableStyleId>
              </a:tblPr>
              <a:tblGrid>
                <a:gridCol w="525780">
                  <a:extLst>
                    <a:ext uri="{9D8B030D-6E8A-4147-A177-3AD203B41FA5}">
                      <a16:colId xmlns:a16="http://schemas.microsoft.com/office/drawing/2014/main" val="1085391452"/>
                    </a:ext>
                  </a:extLst>
                </a:gridCol>
                <a:gridCol w="3046275">
                  <a:extLst>
                    <a:ext uri="{9D8B030D-6E8A-4147-A177-3AD203B41FA5}">
                      <a16:colId xmlns:a16="http://schemas.microsoft.com/office/drawing/2014/main" val="351639747"/>
                    </a:ext>
                  </a:extLst>
                </a:gridCol>
                <a:gridCol w="819510">
                  <a:extLst>
                    <a:ext uri="{9D8B030D-6E8A-4147-A177-3AD203B41FA5}">
                      <a16:colId xmlns:a16="http://schemas.microsoft.com/office/drawing/2014/main" val="3716031089"/>
                    </a:ext>
                  </a:extLst>
                </a:gridCol>
                <a:gridCol w="866235">
                  <a:extLst>
                    <a:ext uri="{9D8B030D-6E8A-4147-A177-3AD203B41FA5}">
                      <a16:colId xmlns:a16="http://schemas.microsoft.com/office/drawing/2014/main" val="1815190175"/>
                    </a:ext>
                  </a:extLst>
                </a:gridCol>
              </a:tblGrid>
              <a:tr h="176690">
                <a:tc>
                  <a:txBody>
                    <a:bodyPr/>
                    <a:lstStyle/>
                    <a:p>
                      <a:pPr algn="l" fontAlgn="b"/>
                      <a:r>
                        <a:rPr lang="en-US" sz="1100" u="none" strike="noStrike">
                          <a:effectLst/>
                        </a:rPr>
                        <a:t> </a:t>
                      </a:r>
                      <a:endParaRPr lang="en-US" sz="1100" b="0" i="0" u="none" strike="noStrike">
                        <a:solidFill>
                          <a:srgbClr val="FFFFFF"/>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Average</a:t>
                      </a:r>
                      <a:endParaRPr lang="en-US" sz="1100" b="0" i="0" u="none" strike="noStrike">
                        <a:solidFill>
                          <a:srgbClr val="FFFFFF"/>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2.4</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2.2</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606002187"/>
                  </a:ext>
                </a:extLst>
              </a:tr>
              <a:tr h="521559">
                <a:tc>
                  <a:txBody>
                    <a:bodyPr/>
                    <a:lstStyle/>
                    <a:p>
                      <a:pPr algn="l" fontAlgn="t"/>
                      <a:r>
                        <a:rPr lang="en-US" sz="1100" u="none" strike="noStrike">
                          <a:effectLst/>
                        </a:rPr>
                        <a:t>Project No</a:t>
                      </a:r>
                      <a:endParaRPr lang="en-US" sz="1100" b="0" i="0" u="none" strike="noStrike">
                        <a:solidFill>
                          <a:srgbClr val="FFFFFF"/>
                        </a:solidFill>
                        <a:effectLst/>
                        <a:latin typeface="Calibri" panose="020F0502020204030204" pitchFamily="34" charset="0"/>
                      </a:endParaRPr>
                    </a:p>
                  </a:txBody>
                  <a:tcPr marL="9525" marR="9525" marT="9525" marB="0"/>
                </a:tc>
                <a:tc>
                  <a:txBody>
                    <a:bodyPr/>
                    <a:lstStyle/>
                    <a:p>
                      <a:pPr algn="l" fontAlgn="t"/>
                      <a:r>
                        <a:rPr lang="en-US" sz="1100" u="none" strike="noStrike">
                          <a:effectLst/>
                        </a:rPr>
                        <a:t>Project Description</a:t>
                      </a:r>
                      <a:endParaRPr lang="en-US" sz="1100" b="0" i="0" u="none" strike="noStrike">
                        <a:solidFill>
                          <a:srgbClr val="FFFFFF"/>
                        </a:solidFill>
                        <a:effectLst/>
                        <a:latin typeface="Calibri" panose="020F0502020204030204" pitchFamily="34" charset="0"/>
                      </a:endParaRPr>
                    </a:p>
                  </a:txBody>
                  <a:tcPr marL="9525" marR="9525" marT="9525" marB="0"/>
                </a:tc>
                <a:tc>
                  <a:txBody>
                    <a:bodyPr/>
                    <a:lstStyle/>
                    <a:p>
                      <a:pPr algn="l" fontAlgn="t"/>
                      <a:r>
                        <a:rPr lang="en-US" sz="1100" u="none" strike="noStrike">
                          <a:effectLst/>
                        </a:rPr>
                        <a:t>Overall - No filter</a:t>
                      </a:r>
                      <a:endParaRPr lang="en-US" sz="1100" b="0" i="0" u="none" strike="noStrike">
                        <a:solidFill>
                          <a:srgbClr val="FFFFFF"/>
                        </a:solidFill>
                        <a:effectLst/>
                        <a:latin typeface="Calibri" panose="020F0502020204030204" pitchFamily="34" charset="0"/>
                      </a:endParaRPr>
                    </a:p>
                  </a:txBody>
                  <a:tcPr marL="9525" marR="9525" marT="9525" marB="0"/>
                </a:tc>
                <a:tc>
                  <a:txBody>
                    <a:bodyPr/>
                    <a:lstStyle/>
                    <a:p>
                      <a:pPr algn="l" fontAlgn="t"/>
                      <a:r>
                        <a:rPr lang="en-US" sz="1100" u="none" strike="noStrike" dirty="0">
                          <a:effectLst/>
                          <a:highlight>
                            <a:srgbClr val="FFFF00"/>
                          </a:highlight>
                        </a:rPr>
                        <a:t>Pavilion Interest Only</a:t>
                      </a:r>
                      <a:endParaRPr lang="en-US" sz="1100" b="0" i="0" u="none" strike="noStrike" dirty="0">
                        <a:solidFill>
                          <a:srgbClr val="FFFFFF"/>
                        </a:solidFill>
                        <a:effectLst/>
                        <a:highlight>
                          <a:srgbClr val="FFFF00"/>
                        </a:highlight>
                        <a:latin typeface="Calibri" panose="020F0502020204030204" pitchFamily="34" charset="0"/>
                      </a:endParaRPr>
                    </a:p>
                  </a:txBody>
                  <a:tcPr marL="9525" marR="9525" marT="9525" marB="0"/>
                </a:tc>
                <a:extLst>
                  <a:ext uri="{0D108BD9-81ED-4DB2-BD59-A6C34878D82A}">
                    <a16:rowId xmlns:a16="http://schemas.microsoft.com/office/drawing/2014/main" val="3418123220"/>
                  </a:ext>
                </a:extLst>
              </a:tr>
              <a:tr h="176690">
                <a:tc>
                  <a:txBody>
                    <a:bodyPr/>
                    <a:lstStyle/>
                    <a:p>
                      <a:pPr algn="r" fontAlgn="b"/>
                      <a:r>
                        <a:rPr lang="en-US" sz="1100" u="none" strike="noStrike">
                          <a:effectLst/>
                        </a:rPr>
                        <a:t>24</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Tree Planting - around village</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3.5</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3.8</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717048827"/>
                  </a:ext>
                </a:extLst>
              </a:tr>
              <a:tr h="176690">
                <a:tc>
                  <a:txBody>
                    <a:bodyPr/>
                    <a:lstStyle/>
                    <a:p>
                      <a:pPr algn="r" fontAlgn="b"/>
                      <a:r>
                        <a:rPr lang="en-US" sz="1100" u="none" strike="noStrike">
                          <a:effectLst/>
                        </a:rPr>
                        <a:t>7</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Pavilion replacement</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2.7</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3.7</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265714002"/>
                  </a:ext>
                </a:extLst>
              </a:tr>
              <a:tr h="176690">
                <a:tc>
                  <a:txBody>
                    <a:bodyPr/>
                    <a:lstStyle/>
                    <a:p>
                      <a:pPr algn="r" fontAlgn="b"/>
                      <a:r>
                        <a:rPr lang="en-US" sz="1100" u="none" strike="noStrike">
                          <a:effectLst/>
                        </a:rPr>
                        <a:t>21</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Pedestrian links / footways - Rod Eyot</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3.2</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3.5</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429375074"/>
                  </a:ext>
                </a:extLst>
              </a:tr>
              <a:tr h="176690">
                <a:tc>
                  <a:txBody>
                    <a:bodyPr/>
                    <a:lstStyle/>
                    <a:p>
                      <a:pPr algn="r" fontAlgn="b"/>
                      <a:r>
                        <a:rPr lang="en-US" sz="1100" u="none" strike="noStrike">
                          <a:effectLst/>
                        </a:rPr>
                        <a:t>20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Pedestrian links / footways - Footpath 6</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3.3</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3.5</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23252380"/>
                  </a:ext>
                </a:extLst>
              </a:tr>
              <a:tr h="176690">
                <a:tc>
                  <a:txBody>
                    <a:bodyPr/>
                    <a:lstStyle/>
                    <a:p>
                      <a:pPr algn="r" fontAlgn="b"/>
                      <a:r>
                        <a:rPr lang="en-US" sz="1100" u="none" strike="noStrike">
                          <a:effectLst/>
                        </a:rPr>
                        <a:t>32</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Footpath upgrades - General</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3.2</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3.4</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78675749"/>
                  </a:ext>
                </a:extLst>
              </a:tr>
              <a:tr h="176690">
                <a:tc>
                  <a:txBody>
                    <a:bodyPr/>
                    <a:lstStyle/>
                    <a:p>
                      <a:pPr algn="r" fontAlgn="b"/>
                      <a:r>
                        <a:rPr lang="en-US" sz="1100" u="none" strike="noStrike">
                          <a:effectLst/>
                        </a:rPr>
                        <a:t>9</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Provision against new shop premises requirement</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3.3</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3.0</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141072052"/>
                  </a:ext>
                </a:extLst>
              </a:tr>
              <a:tr h="176690">
                <a:tc>
                  <a:txBody>
                    <a:bodyPr/>
                    <a:lstStyle/>
                    <a:p>
                      <a:pPr algn="r" fontAlgn="b"/>
                      <a:r>
                        <a:rPr lang="en-US" sz="1100" u="none" strike="noStrike">
                          <a:effectLst/>
                        </a:rPr>
                        <a:t>2</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Village archive</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2.9</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102381646"/>
                  </a:ext>
                </a:extLst>
              </a:tr>
              <a:tr h="176690">
                <a:tc>
                  <a:txBody>
                    <a:bodyPr/>
                    <a:lstStyle/>
                    <a:p>
                      <a:pPr algn="r" fontAlgn="b"/>
                      <a:r>
                        <a:rPr lang="en-US" sz="1100" u="none" strike="noStrike">
                          <a:effectLst/>
                        </a:rPr>
                        <a:t>23</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Thame Road pedestrian bridge</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2.6</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2.7</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330150512"/>
                  </a:ext>
                </a:extLst>
              </a:tr>
              <a:tr h="176690">
                <a:tc>
                  <a:txBody>
                    <a:bodyPr/>
                    <a:lstStyle/>
                    <a:p>
                      <a:pPr algn="r" fontAlgn="b"/>
                      <a:r>
                        <a:rPr lang="en-US" sz="1100" u="none" strike="noStrike">
                          <a:effectLst/>
                        </a:rPr>
                        <a:t>6</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Pavilion refurbishment</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2.5</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2.6</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408822994"/>
                  </a:ext>
                </a:extLst>
              </a:tr>
              <a:tr h="176690">
                <a:tc>
                  <a:txBody>
                    <a:bodyPr/>
                    <a:lstStyle/>
                    <a:p>
                      <a:pPr algn="r" fontAlgn="b"/>
                      <a:r>
                        <a:rPr lang="en-US" sz="1100" u="none" strike="noStrike">
                          <a:effectLst/>
                        </a:rPr>
                        <a:t>1</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PC document cloud</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2.6</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2.6</a:t>
                      </a:r>
                      <a:endParaRPr lang="en-US"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756297166"/>
                  </a:ext>
                </a:extLst>
              </a:tr>
            </a:tbl>
          </a:graphicData>
        </a:graphic>
      </p:graphicFrame>
      <p:graphicFrame>
        <p:nvGraphicFramePr>
          <p:cNvPr id="11" name="Table 10">
            <a:extLst>
              <a:ext uri="{FF2B5EF4-FFF2-40B4-BE49-F238E27FC236}">
                <a16:creationId xmlns:a16="http://schemas.microsoft.com/office/drawing/2014/main" id="{3F150F06-8F4E-4F01-98AD-ED4C7987A2FC}"/>
              </a:ext>
            </a:extLst>
          </p:cNvPr>
          <p:cNvGraphicFramePr>
            <a:graphicFrameLocks noGrp="1"/>
          </p:cNvGraphicFramePr>
          <p:nvPr>
            <p:extLst>
              <p:ext uri="{D42A27DB-BD31-4B8C-83A1-F6EECF244321}">
                <p14:modId xmlns:p14="http://schemas.microsoft.com/office/powerpoint/2010/main" val="1608579678"/>
              </p:ext>
            </p:extLst>
          </p:nvPr>
        </p:nvGraphicFramePr>
        <p:xfrm>
          <a:off x="646262" y="3948200"/>
          <a:ext cx="5257799" cy="2461260"/>
        </p:xfrm>
        <a:graphic>
          <a:graphicData uri="http://schemas.openxmlformats.org/drawingml/2006/table">
            <a:tbl>
              <a:tblPr>
                <a:tableStyleId>{5C22544A-7EE6-4342-B048-85BDC9FD1C3A}</a:tableStyleId>
              </a:tblPr>
              <a:tblGrid>
                <a:gridCol w="523598">
                  <a:extLst>
                    <a:ext uri="{9D8B030D-6E8A-4147-A177-3AD203B41FA5}">
                      <a16:colId xmlns:a16="http://schemas.microsoft.com/office/drawing/2014/main" val="2164598740"/>
                    </a:ext>
                  </a:extLst>
                </a:gridCol>
                <a:gridCol w="3074336">
                  <a:extLst>
                    <a:ext uri="{9D8B030D-6E8A-4147-A177-3AD203B41FA5}">
                      <a16:colId xmlns:a16="http://schemas.microsoft.com/office/drawing/2014/main" val="1026898739"/>
                    </a:ext>
                  </a:extLst>
                </a:gridCol>
                <a:gridCol w="785004">
                  <a:extLst>
                    <a:ext uri="{9D8B030D-6E8A-4147-A177-3AD203B41FA5}">
                      <a16:colId xmlns:a16="http://schemas.microsoft.com/office/drawing/2014/main" val="1254083863"/>
                    </a:ext>
                  </a:extLst>
                </a:gridCol>
                <a:gridCol w="874861">
                  <a:extLst>
                    <a:ext uri="{9D8B030D-6E8A-4147-A177-3AD203B41FA5}">
                      <a16:colId xmlns:a16="http://schemas.microsoft.com/office/drawing/2014/main" val="3784479017"/>
                    </a:ext>
                  </a:extLst>
                </a:gridCol>
              </a:tblGrid>
              <a:tr h="169940">
                <a:tc>
                  <a:txBody>
                    <a:bodyPr/>
                    <a:lstStyle/>
                    <a:p>
                      <a:pPr algn="l" fontAlgn="b"/>
                      <a:r>
                        <a:rPr lang="en-US" sz="1100" u="none" strike="noStrike">
                          <a:effectLst/>
                        </a:rPr>
                        <a:t> </a:t>
                      </a:r>
                      <a:endParaRPr lang="en-US" sz="1100" b="0" i="0" u="none" strike="noStrike">
                        <a:solidFill>
                          <a:srgbClr val="FFFFFF"/>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Average</a:t>
                      </a:r>
                      <a:endParaRPr lang="en-US" sz="1100" b="0" i="0" u="none" strike="noStrike">
                        <a:solidFill>
                          <a:srgbClr val="FFFFFF"/>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2.4</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2.6</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196557169"/>
                  </a:ext>
                </a:extLst>
              </a:tr>
              <a:tr h="509820">
                <a:tc>
                  <a:txBody>
                    <a:bodyPr/>
                    <a:lstStyle/>
                    <a:p>
                      <a:pPr algn="l" fontAlgn="t"/>
                      <a:r>
                        <a:rPr lang="en-US" sz="1100" u="none" strike="noStrike">
                          <a:effectLst/>
                        </a:rPr>
                        <a:t>Project No</a:t>
                      </a:r>
                      <a:endParaRPr lang="en-US" sz="1100" b="0" i="0" u="none" strike="noStrike">
                        <a:solidFill>
                          <a:srgbClr val="FFFFFF"/>
                        </a:solidFill>
                        <a:effectLst/>
                        <a:latin typeface="Calibri" panose="020F0502020204030204" pitchFamily="34" charset="0"/>
                      </a:endParaRPr>
                    </a:p>
                  </a:txBody>
                  <a:tcPr marL="9525" marR="9525" marT="9525" marB="0"/>
                </a:tc>
                <a:tc>
                  <a:txBody>
                    <a:bodyPr/>
                    <a:lstStyle/>
                    <a:p>
                      <a:pPr algn="l" fontAlgn="t"/>
                      <a:r>
                        <a:rPr lang="en-US" sz="1100" u="none" strike="noStrike">
                          <a:effectLst/>
                        </a:rPr>
                        <a:t>Project Description</a:t>
                      </a:r>
                      <a:endParaRPr lang="en-US" sz="1100" b="0" i="0" u="none" strike="noStrike">
                        <a:solidFill>
                          <a:srgbClr val="FFFFFF"/>
                        </a:solidFill>
                        <a:effectLst/>
                        <a:latin typeface="Calibri" panose="020F0502020204030204" pitchFamily="34" charset="0"/>
                      </a:endParaRPr>
                    </a:p>
                  </a:txBody>
                  <a:tcPr marL="9525" marR="9525" marT="9525" marB="0"/>
                </a:tc>
                <a:tc>
                  <a:txBody>
                    <a:bodyPr/>
                    <a:lstStyle/>
                    <a:p>
                      <a:pPr algn="l" fontAlgn="t"/>
                      <a:r>
                        <a:rPr lang="en-US" sz="1100" u="none" strike="noStrike">
                          <a:effectLst/>
                        </a:rPr>
                        <a:t>Overall - No filter</a:t>
                      </a:r>
                      <a:endParaRPr lang="en-US" sz="1100" b="0" i="0" u="none" strike="noStrike">
                        <a:solidFill>
                          <a:srgbClr val="FFFFFF"/>
                        </a:solidFill>
                        <a:effectLst/>
                        <a:latin typeface="Calibri" panose="020F0502020204030204" pitchFamily="34" charset="0"/>
                      </a:endParaRPr>
                    </a:p>
                  </a:txBody>
                  <a:tcPr marL="9525" marR="9525" marT="9525" marB="0"/>
                </a:tc>
                <a:tc>
                  <a:txBody>
                    <a:bodyPr/>
                    <a:lstStyle/>
                    <a:p>
                      <a:pPr algn="l" fontAlgn="t"/>
                      <a:r>
                        <a:rPr lang="en-US" sz="1100" u="none" strike="noStrike" dirty="0">
                          <a:effectLst/>
                          <a:highlight>
                            <a:srgbClr val="FFFF00"/>
                          </a:highlight>
                        </a:rPr>
                        <a:t>Removing Rebuild Priority</a:t>
                      </a:r>
                      <a:endParaRPr lang="en-US" sz="1100" b="0" i="0" u="none" strike="noStrike" dirty="0">
                        <a:solidFill>
                          <a:srgbClr val="FFFFFF"/>
                        </a:solidFill>
                        <a:effectLst/>
                        <a:highlight>
                          <a:srgbClr val="FFFF00"/>
                        </a:highlight>
                        <a:latin typeface="Calibri" panose="020F0502020204030204" pitchFamily="34" charset="0"/>
                      </a:endParaRPr>
                    </a:p>
                  </a:txBody>
                  <a:tcPr marL="9525" marR="9525" marT="9525" marB="0"/>
                </a:tc>
                <a:extLst>
                  <a:ext uri="{0D108BD9-81ED-4DB2-BD59-A6C34878D82A}">
                    <a16:rowId xmlns:a16="http://schemas.microsoft.com/office/drawing/2014/main" val="3545044309"/>
                  </a:ext>
                </a:extLst>
              </a:tr>
              <a:tr h="169940">
                <a:tc>
                  <a:txBody>
                    <a:bodyPr/>
                    <a:lstStyle/>
                    <a:p>
                      <a:pPr algn="r" fontAlgn="b"/>
                      <a:r>
                        <a:rPr lang="en-US" sz="1100" u="none" strike="noStrike">
                          <a:effectLst/>
                        </a:rPr>
                        <a:t>9</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Provision against new shop premises requirement</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3.3</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3.4</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699667560"/>
                  </a:ext>
                </a:extLst>
              </a:tr>
              <a:tr h="169940">
                <a:tc>
                  <a:txBody>
                    <a:bodyPr/>
                    <a:lstStyle/>
                    <a:p>
                      <a:pPr algn="r" fontAlgn="b"/>
                      <a:r>
                        <a:rPr lang="en-US" sz="1100" u="none" strike="noStrike">
                          <a:effectLst/>
                        </a:rPr>
                        <a:t>24</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Tree Planting - around village</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3.5</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3.2</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342213234"/>
                  </a:ext>
                </a:extLst>
              </a:tr>
              <a:tr h="169940">
                <a:tc>
                  <a:txBody>
                    <a:bodyPr/>
                    <a:lstStyle/>
                    <a:p>
                      <a:pPr algn="r" fontAlgn="b"/>
                      <a:r>
                        <a:rPr lang="en-US" sz="1100" u="none" strike="noStrike">
                          <a:effectLst/>
                        </a:rPr>
                        <a:t>10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Youth Club</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2.6</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3.1</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726377884"/>
                  </a:ext>
                </a:extLst>
              </a:tr>
              <a:tr h="169940">
                <a:tc>
                  <a:txBody>
                    <a:bodyPr/>
                    <a:lstStyle/>
                    <a:p>
                      <a:pPr algn="r" fontAlgn="b"/>
                      <a:r>
                        <a:rPr lang="en-US" sz="1100" u="none" strike="noStrike">
                          <a:effectLst/>
                        </a:rPr>
                        <a:t>2</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Village archive</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3.0</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202778917"/>
                  </a:ext>
                </a:extLst>
              </a:tr>
              <a:tr h="169940">
                <a:tc>
                  <a:txBody>
                    <a:bodyPr/>
                    <a:lstStyle/>
                    <a:p>
                      <a:pPr algn="r" fontAlgn="b"/>
                      <a:r>
                        <a:rPr lang="en-US" sz="1100" u="none" strike="noStrike">
                          <a:effectLst/>
                        </a:rPr>
                        <a:t>4</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Greet Hall General</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2.5</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3.0</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607578549"/>
                  </a:ext>
                </a:extLst>
              </a:tr>
              <a:tr h="169940">
                <a:tc>
                  <a:txBody>
                    <a:bodyPr/>
                    <a:lstStyle/>
                    <a:p>
                      <a:pPr algn="r" fontAlgn="b"/>
                      <a:r>
                        <a:rPr lang="en-US" sz="1100" u="none" strike="noStrike">
                          <a:effectLst/>
                        </a:rPr>
                        <a:t>20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Pedestrian links / footways - Footpath 6</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3.3</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3.0</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553384532"/>
                  </a:ext>
                </a:extLst>
              </a:tr>
              <a:tr h="169940">
                <a:tc>
                  <a:txBody>
                    <a:bodyPr/>
                    <a:lstStyle/>
                    <a:p>
                      <a:pPr algn="r" fontAlgn="b"/>
                      <a:r>
                        <a:rPr lang="en-US" sz="1100" u="none" strike="noStrike">
                          <a:effectLst/>
                        </a:rPr>
                        <a:t>29</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Speeding Control - 20mph zone (Thame Rd)</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2.5</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2.9</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767073837"/>
                  </a:ext>
                </a:extLst>
              </a:tr>
              <a:tr h="169940">
                <a:tc>
                  <a:txBody>
                    <a:bodyPr/>
                    <a:lstStyle/>
                    <a:p>
                      <a:pPr algn="r" fontAlgn="b"/>
                      <a:r>
                        <a:rPr lang="en-US" sz="1100" u="none" strike="noStrike">
                          <a:effectLst/>
                        </a:rPr>
                        <a:t>6</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Pavilion refurbishment</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2.5</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2.9</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570176271"/>
                  </a:ext>
                </a:extLst>
              </a:tr>
              <a:tr h="169940">
                <a:tc>
                  <a:txBody>
                    <a:bodyPr/>
                    <a:lstStyle/>
                    <a:p>
                      <a:pPr algn="r" fontAlgn="b"/>
                      <a:r>
                        <a:rPr lang="en-US" sz="1100" u="none" strike="noStrike">
                          <a:effectLst/>
                        </a:rPr>
                        <a:t>5</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Greet Hall Kitchen</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2.6</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2.9</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34853598"/>
                  </a:ext>
                </a:extLst>
              </a:tr>
              <a:tr h="169940">
                <a:tc>
                  <a:txBody>
                    <a:bodyPr/>
                    <a:lstStyle/>
                    <a:p>
                      <a:pPr algn="r" fontAlgn="b"/>
                      <a:r>
                        <a:rPr lang="en-US" sz="1100" u="none" strike="noStrike">
                          <a:effectLst/>
                        </a:rPr>
                        <a:t>3</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Greet Hall AV</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2.5</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2.9</a:t>
                      </a:r>
                      <a:endParaRPr lang="en-US"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022856983"/>
                  </a:ext>
                </a:extLst>
              </a:tr>
            </a:tbl>
          </a:graphicData>
        </a:graphic>
      </p:graphicFrame>
      <p:graphicFrame>
        <p:nvGraphicFramePr>
          <p:cNvPr id="12" name="Table 11">
            <a:extLst>
              <a:ext uri="{FF2B5EF4-FFF2-40B4-BE49-F238E27FC236}">
                <a16:creationId xmlns:a16="http://schemas.microsoft.com/office/drawing/2014/main" id="{079F546D-57EF-401B-AE6A-4941995F49B7}"/>
              </a:ext>
            </a:extLst>
          </p:cNvPr>
          <p:cNvGraphicFramePr>
            <a:graphicFrameLocks noGrp="1"/>
          </p:cNvGraphicFramePr>
          <p:nvPr>
            <p:extLst>
              <p:ext uri="{D42A27DB-BD31-4B8C-83A1-F6EECF244321}">
                <p14:modId xmlns:p14="http://schemas.microsoft.com/office/powerpoint/2010/main" val="332300927"/>
              </p:ext>
            </p:extLst>
          </p:nvPr>
        </p:nvGraphicFramePr>
        <p:xfrm>
          <a:off x="6220364" y="3948200"/>
          <a:ext cx="5133435" cy="2461260"/>
        </p:xfrm>
        <a:graphic>
          <a:graphicData uri="http://schemas.openxmlformats.org/drawingml/2006/table">
            <a:tbl>
              <a:tblPr>
                <a:tableStyleId>{5C22544A-7EE6-4342-B048-85BDC9FD1C3A}</a:tableStyleId>
              </a:tblPr>
              <a:tblGrid>
                <a:gridCol w="494789">
                  <a:extLst>
                    <a:ext uri="{9D8B030D-6E8A-4147-A177-3AD203B41FA5}">
                      <a16:colId xmlns:a16="http://schemas.microsoft.com/office/drawing/2014/main" val="914466864"/>
                    </a:ext>
                  </a:extLst>
                </a:gridCol>
                <a:gridCol w="3006817">
                  <a:extLst>
                    <a:ext uri="{9D8B030D-6E8A-4147-A177-3AD203B41FA5}">
                      <a16:colId xmlns:a16="http://schemas.microsoft.com/office/drawing/2014/main" val="4037902479"/>
                    </a:ext>
                  </a:extLst>
                </a:gridCol>
                <a:gridCol w="759124">
                  <a:extLst>
                    <a:ext uri="{9D8B030D-6E8A-4147-A177-3AD203B41FA5}">
                      <a16:colId xmlns:a16="http://schemas.microsoft.com/office/drawing/2014/main" val="908857827"/>
                    </a:ext>
                  </a:extLst>
                </a:gridCol>
                <a:gridCol w="872705">
                  <a:extLst>
                    <a:ext uri="{9D8B030D-6E8A-4147-A177-3AD203B41FA5}">
                      <a16:colId xmlns:a16="http://schemas.microsoft.com/office/drawing/2014/main" val="4212233263"/>
                    </a:ext>
                  </a:extLst>
                </a:gridCol>
              </a:tblGrid>
              <a:tr h="163548">
                <a:tc>
                  <a:txBody>
                    <a:bodyPr/>
                    <a:lstStyle/>
                    <a:p>
                      <a:pPr algn="l" fontAlgn="b"/>
                      <a:r>
                        <a:rPr lang="en-US" sz="1100" u="none" strike="noStrike">
                          <a:effectLst/>
                        </a:rPr>
                        <a:t> </a:t>
                      </a:r>
                      <a:endParaRPr lang="en-US" sz="1100" b="0" i="0" u="none" strike="noStrike">
                        <a:solidFill>
                          <a:srgbClr val="FFFFFF"/>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Average</a:t>
                      </a:r>
                      <a:endParaRPr lang="en-US" sz="1100" b="0" i="0" u="none" strike="noStrike">
                        <a:solidFill>
                          <a:srgbClr val="FFFFFF"/>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2.4</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2.5</a:t>
                      </a:r>
                      <a:endParaRPr lang="en-US"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378080263"/>
                  </a:ext>
                </a:extLst>
              </a:tr>
              <a:tr h="490643">
                <a:tc>
                  <a:txBody>
                    <a:bodyPr/>
                    <a:lstStyle/>
                    <a:p>
                      <a:pPr algn="l" fontAlgn="t"/>
                      <a:r>
                        <a:rPr lang="en-US" sz="1100" u="none" strike="noStrike">
                          <a:effectLst/>
                        </a:rPr>
                        <a:t>Project No</a:t>
                      </a:r>
                      <a:endParaRPr lang="en-US" sz="1100" b="0" i="0" u="none" strike="noStrike">
                        <a:solidFill>
                          <a:srgbClr val="FFFFFF"/>
                        </a:solidFill>
                        <a:effectLst/>
                        <a:latin typeface="Calibri" panose="020F0502020204030204" pitchFamily="34" charset="0"/>
                      </a:endParaRPr>
                    </a:p>
                  </a:txBody>
                  <a:tcPr marL="9525" marR="9525" marT="9525" marB="0"/>
                </a:tc>
                <a:tc>
                  <a:txBody>
                    <a:bodyPr/>
                    <a:lstStyle/>
                    <a:p>
                      <a:pPr algn="l" fontAlgn="t"/>
                      <a:r>
                        <a:rPr lang="en-US" sz="1100" u="none" strike="noStrike">
                          <a:effectLst/>
                        </a:rPr>
                        <a:t>Project Description</a:t>
                      </a:r>
                      <a:endParaRPr lang="en-US" sz="1100" b="0" i="0" u="none" strike="noStrike">
                        <a:solidFill>
                          <a:srgbClr val="FFFFFF"/>
                        </a:solidFill>
                        <a:effectLst/>
                        <a:latin typeface="Calibri" panose="020F0502020204030204" pitchFamily="34" charset="0"/>
                      </a:endParaRPr>
                    </a:p>
                  </a:txBody>
                  <a:tcPr marL="9525" marR="9525" marT="9525" marB="0"/>
                </a:tc>
                <a:tc>
                  <a:txBody>
                    <a:bodyPr/>
                    <a:lstStyle/>
                    <a:p>
                      <a:pPr algn="l" fontAlgn="t"/>
                      <a:r>
                        <a:rPr lang="en-US" sz="1100" u="none" strike="noStrike">
                          <a:effectLst/>
                        </a:rPr>
                        <a:t>Overall - No filter</a:t>
                      </a:r>
                      <a:endParaRPr lang="en-US" sz="1100" b="0" i="0" u="none" strike="noStrike">
                        <a:solidFill>
                          <a:srgbClr val="FFFFFF"/>
                        </a:solidFill>
                        <a:effectLst/>
                        <a:latin typeface="Calibri" panose="020F0502020204030204" pitchFamily="34" charset="0"/>
                      </a:endParaRPr>
                    </a:p>
                  </a:txBody>
                  <a:tcPr marL="9525" marR="9525" marT="9525" marB="0"/>
                </a:tc>
                <a:tc>
                  <a:txBody>
                    <a:bodyPr/>
                    <a:lstStyle/>
                    <a:p>
                      <a:pPr algn="l" fontAlgn="t"/>
                      <a:r>
                        <a:rPr lang="en-US" sz="1100" u="none" strike="noStrike" dirty="0">
                          <a:effectLst/>
                          <a:highlight>
                            <a:srgbClr val="FFFF00"/>
                          </a:highlight>
                        </a:rPr>
                        <a:t>Removing Refurbishment Priority</a:t>
                      </a:r>
                      <a:endParaRPr lang="en-US" sz="1100" b="0" i="0" u="none" strike="noStrike" dirty="0">
                        <a:solidFill>
                          <a:srgbClr val="FFFFFF"/>
                        </a:solidFill>
                        <a:effectLst/>
                        <a:highlight>
                          <a:srgbClr val="FFFF00"/>
                        </a:highlight>
                        <a:latin typeface="Calibri" panose="020F0502020204030204" pitchFamily="34" charset="0"/>
                      </a:endParaRPr>
                    </a:p>
                  </a:txBody>
                  <a:tcPr marL="9525" marR="9525" marT="9525" marB="0"/>
                </a:tc>
                <a:extLst>
                  <a:ext uri="{0D108BD9-81ED-4DB2-BD59-A6C34878D82A}">
                    <a16:rowId xmlns:a16="http://schemas.microsoft.com/office/drawing/2014/main" val="1405186122"/>
                  </a:ext>
                </a:extLst>
              </a:tr>
              <a:tr h="163548">
                <a:tc>
                  <a:txBody>
                    <a:bodyPr/>
                    <a:lstStyle/>
                    <a:p>
                      <a:pPr algn="r" fontAlgn="b"/>
                      <a:r>
                        <a:rPr lang="en-US" sz="1100" u="none" strike="noStrike">
                          <a:effectLst/>
                        </a:rPr>
                        <a:t>24</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Tree Planting - around village</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3.5</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3.7</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538677685"/>
                  </a:ext>
                </a:extLst>
              </a:tr>
              <a:tr h="163548">
                <a:tc>
                  <a:txBody>
                    <a:bodyPr/>
                    <a:lstStyle/>
                    <a:p>
                      <a:pPr algn="r" fontAlgn="b"/>
                      <a:r>
                        <a:rPr lang="en-US" sz="1100" u="none" strike="noStrike">
                          <a:effectLst/>
                        </a:rPr>
                        <a:t>9</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Provision against new shop premises requirement</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3.3</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3.5</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228619533"/>
                  </a:ext>
                </a:extLst>
              </a:tr>
              <a:tr h="163548">
                <a:tc>
                  <a:txBody>
                    <a:bodyPr/>
                    <a:lstStyle/>
                    <a:p>
                      <a:pPr algn="r" fontAlgn="b"/>
                      <a:r>
                        <a:rPr lang="en-US" sz="1100" u="none" strike="noStrike">
                          <a:effectLst/>
                        </a:rPr>
                        <a:t>32</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Footpath upgrades - General</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3.2</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3.4</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589309746"/>
                  </a:ext>
                </a:extLst>
              </a:tr>
              <a:tr h="163548">
                <a:tc>
                  <a:txBody>
                    <a:bodyPr/>
                    <a:lstStyle/>
                    <a:p>
                      <a:pPr algn="r" fontAlgn="b"/>
                      <a:r>
                        <a:rPr lang="en-US" sz="1100" u="none" strike="noStrike">
                          <a:effectLst/>
                        </a:rPr>
                        <a:t>20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Pedestrian links / footways - Footpath 6</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3.3</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3.4</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575907240"/>
                  </a:ext>
                </a:extLst>
              </a:tr>
              <a:tr h="163548">
                <a:tc>
                  <a:txBody>
                    <a:bodyPr/>
                    <a:lstStyle/>
                    <a:p>
                      <a:pPr algn="r" fontAlgn="b"/>
                      <a:r>
                        <a:rPr lang="en-US" sz="1100" u="none" strike="noStrike">
                          <a:effectLst/>
                        </a:rPr>
                        <a:t>21</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Pedestrian links / footways - Rod Eyot</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3.2</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3.4</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017303934"/>
                  </a:ext>
                </a:extLst>
              </a:tr>
              <a:tr h="163548">
                <a:tc>
                  <a:txBody>
                    <a:bodyPr/>
                    <a:lstStyle/>
                    <a:p>
                      <a:pPr algn="r" fontAlgn="b"/>
                      <a:r>
                        <a:rPr lang="en-US" sz="1100" u="none" strike="noStrike">
                          <a:effectLst/>
                        </a:rPr>
                        <a:t>2</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Village archive</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3.1</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249752496"/>
                  </a:ext>
                </a:extLst>
              </a:tr>
              <a:tr h="163548">
                <a:tc>
                  <a:txBody>
                    <a:bodyPr/>
                    <a:lstStyle/>
                    <a:p>
                      <a:pPr algn="r" fontAlgn="b"/>
                      <a:r>
                        <a:rPr lang="en-US" sz="1100" u="none" strike="noStrike">
                          <a:effectLst/>
                        </a:rPr>
                        <a:t>7</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Pavilion replacement</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2.7</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2.9</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798636603"/>
                  </a:ext>
                </a:extLst>
              </a:tr>
              <a:tr h="163548">
                <a:tc>
                  <a:txBody>
                    <a:bodyPr/>
                    <a:lstStyle/>
                    <a:p>
                      <a:pPr algn="r" fontAlgn="b"/>
                      <a:r>
                        <a:rPr lang="en-US" sz="1100" u="none" strike="noStrike">
                          <a:effectLst/>
                        </a:rPr>
                        <a:t>23</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Thame Road pedestrian bridge</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2.6</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2.7</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810028712"/>
                  </a:ext>
                </a:extLst>
              </a:tr>
              <a:tr h="163548">
                <a:tc>
                  <a:txBody>
                    <a:bodyPr/>
                    <a:lstStyle/>
                    <a:p>
                      <a:pPr algn="r" fontAlgn="b"/>
                      <a:r>
                        <a:rPr lang="en-US" sz="1100" u="none" strike="noStrike">
                          <a:effectLst/>
                        </a:rPr>
                        <a:t>26</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Pedestrian road crossing (nr. Kingfisher Pub)</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2.6</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2.7</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102475238"/>
                  </a:ext>
                </a:extLst>
              </a:tr>
              <a:tr h="163548">
                <a:tc>
                  <a:txBody>
                    <a:bodyPr/>
                    <a:lstStyle/>
                    <a:p>
                      <a:pPr algn="r" fontAlgn="b"/>
                      <a:r>
                        <a:rPr lang="en-US" sz="1100" u="none" strike="noStrike">
                          <a:effectLst/>
                        </a:rPr>
                        <a:t>1</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dirty="0">
                          <a:effectLst/>
                        </a:rPr>
                        <a:t>PC document cloud</a:t>
                      </a:r>
                      <a:endParaRPr lang="en-US" sz="1100" b="0" i="0" u="none" strike="noStrike" dirty="0">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2.6</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2.6</a:t>
                      </a:r>
                      <a:endParaRPr lang="en-US"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268952880"/>
                  </a:ext>
                </a:extLst>
              </a:tr>
            </a:tbl>
          </a:graphicData>
        </a:graphic>
      </p:graphicFrame>
    </p:spTree>
    <p:extLst>
      <p:ext uri="{BB962C8B-B14F-4D97-AF65-F5344CB8AC3E}">
        <p14:creationId xmlns:p14="http://schemas.microsoft.com/office/powerpoint/2010/main" val="5301026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48CCF5-22F4-4516-A556-9D63AB62E5F6}"/>
              </a:ext>
            </a:extLst>
          </p:cNvPr>
          <p:cNvSpPr>
            <a:spLocks noGrp="1"/>
          </p:cNvSpPr>
          <p:nvPr>
            <p:ph type="title"/>
          </p:nvPr>
        </p:nvSpPr>
        <p:spPr>
          <a:xfrm>
            <a:off x="838200" y="365126"/>
            <a:ext cx="10515600" cy="475384"/>
          </a:xfrm>
        </p:spPr>
        <p:txBody>
          <a:bodyPr>
            <a:normAutofit/>
          </a:bodyPr>
          <a:lstStyle/>
          <a:p>
            <a:r>
              <a:rPr lang="en-GB" sz="2000" b="1" dirty="0"/>
              <a:t>Top 10s</a:t>
            </a:r>
            <a:endParaRPr lang="en-US" sz="2000" b="1" dirty="0"/>
          </a:p>
        </p:txBody>
      </p:sp>
      <p:graphicFrame>
        <p:nvGraphicFramePr>
          <p:cNvPr id="10" name="Table 9">
            <a:extLst>
              <a:ext uri="{FF2B5EF4-FFF2-40B4-BE49-F238E27FC236}">
                <a16:creationId xmlns:a16="http://schemas.microsoft.com/office/drawing/2014/main" id="{5D734A73-669E-4C26-AC39-936ECEA32061}"/>
              </a:ext>
            </a:extLst>
          </p:cNvPr>
          <p:cNvGraphicFramePr>
            <a:graphicFrameLocks noGrp="1"/>
          </p:cNvGraphicFramePr>
          <p:nvPr>
            <p:extLst>
              <p:ext uri="{D42A27DB-BD31-4B8C-83A1-F6EECF244321}">
                <p14:modId xmlns:p14="http://schemas.microsoft.com/office/powerpoint/2010/main" val="2265923372"/>
              </p:ext>
            </p:extLst>
          </p:nvPr>
        </p:nvGraphicFramePr>
        <p:xfrm>
          <a:off x="6336147" y="1053971"/>
          <a:ext cx="5292436" cy="2450718"/>
        </p:xfrm>
        <a:graphic>
          <a:graphicData uri="http://schemas.openxmlformats.org/drawingml/2006/table">
            <a:tbl>
              <a:tblPr>
                <a:tableStyleId>{5C22544A-7EE6-4342-B048-85BDC9FD1C3A}</a:tableStyleId>
              </a:tblPr>
              <a:tblGrid>
                <a:gridCol w="510342">
                  <a:extLst>
                    <a:ext uri="{9D8B030D-6E8A-4147-A177-3AD203B41FA5}">
                      <a16:colId xmlns:a16="http://schemas.microsoft.com/office/drawing/2014/main" val="2831456590"/>
                    </a:ext>
                  </a:extLst>
                </a:gridCol>
                <a:gridCol w="3117020">
                  <a:extLst>
                    <a:ext uri="{9D8B030D-6E8A-4147-A177-3AD203B41FA5}">
                      <a16:colId xmlns:a16="http://schemas.microsoft.com/office/drawing/2014/main" val="1012461711"/>
                    </a:ext>
                  </a:extLst>
                </a:gridCol>
                <a:gridCol w="759125">
                  <a:extLst>
                    <a:ext uri="{9D8B030D-6E8A-4147-A177-3AD203B41FA5}">
                      <a16:colId xmlns:a16="http://schemas.microsoft.com/office/drawing/2014/main" val="3675656583"/>
                    </a:ext>
                  </a:extLst>
                </a:gridCol>
                <a:gridCol w="905949">
                  <a:extLst>
                    <a:ext uri="{9D8B030D-6E8A-4147-A177-3AD203B41FA5}">
                      <a16:colId xmlns:a16="http://schemas.microsoft.com/office/drawing/2014/main" val="1414291176"/>
                    </a:ext>
                  </a:extLst>
                </a:gridCol>
              </a:tblGrid>
              <a:tr h="167301">
                <a:tc>
                  <a:txBody>
                    <a:bodyPr/>
                    <a:lstStyle/>
                    <a:p>
                      <a:pPr algn="l" fontAlgn="b"/>
                      <a:r>
                        <a:rPr lang="en-US" sz="1100" u="none" strike="noStrike">
                          <a:effectLst/>
                        </a:rPr>
                        <a:t> </a:t>
                      </a:r>
                      <a:endParaRPr lang="en-US" sz="1100" b="0" i="0" u="none" strike="noStrike">
                        <a:solidFill>
                          <a:srgbClr val="FFFFFF"/>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Average</a:t>
                      </a:r>
                      <a:endParaRPr lang="en-US" sz="1100" b="0" i="0" u="none" strike="noStrike">
                        <a:solidFill>
                          <a:srgbClr val="FFFFFF"/>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2.4</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2.4</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535217908"/>
                  </a:ext>
                </a:extLst>
              </a:tr>
              <a:tr h="501903">
                <a:tc>
                  <a:txBody>
                    <a:bodyPr/>
                    <a:lstStyle/>
                    <a:p>
                      <a:pPr algn="l" fontAlgn="t"/>
                      <a:r>
                        <a:rPr lang="en-US" sz="1100" u="none" strike="noStrike">
                          <a:effectLst/>
                        </a:rPr>
                        <a:t>Project No</a:t>
                      </a:r>
                      <a:endParaRPr lang="en-US" sz="1100" b="0" i="0" u="none" strike="noStrike">
                        <a:solidFill>
                          <a:srgbClr val="FFFFFF"/>
                        </a:solidFill>
                        <a:effectLst/>
                        <a:latin typeface="Calibri" panose="020F0502020204030204" pitchFamily="34" charset="0"/>
                      </a:endParaRPr>
                    </a:p>
                  </a:txBody>
                  <a:tcPr marL="9525" marR="9525" marT="9525" marB="0"/>
                </a:tc>
                <a:tc>
                  <a:txBody>
                    <a:bodyPr/>
                    <a:lstStyle/>
                    <a:p>
                      <a:pPr algn="l" fontAlgn="t"/>
                      <a:r>
                        <a:rPr lang="en-US" sz="1100" u="none" strike="noStrike" dirty="0">
                          <a:effectLst/>
                        </a:rPr>
                        <a:t>Project Description</a:t>
                      </a:r>
                      <a:endParaRPr lang="en-US" sz="1100" b="0" i="0" u="none" strike="noStrike" dirty="0">
                        <a:solidFill>
                          <a:srgbClr val="FFFFFF"/>
                        </a:solidFill>
                        <a:effectLst/>
                        <a:latin typeface="Calibri" panose="020F0502020204030204" pitchFamily="34" charset="0"/>
                      </a:endParaRPr>
                    </a:p>
                  </a:txBody>
                  <a:tcPr marL="9525" marR="9525" marT="9525" marB="0"/>
                </a:tc>
                <a:tc>
                  <a:txBody>
                    <a:bodyPr/>
                    <a:lstStyle/>
                    <a:p>
                      <a:pPr algn="l" fontAlgn="t"/>
                      <a:r>
                        <a:rPr lang="en-US" sz="1100" u="none" strike="noStrike">
                          <a:effectLst/>
                        </a:rPr>
                        <a:t>Overall - No filter</a:t>
                      </a:r>
                      <a:endParaRPr lang="en-US" sz="1100" b="0" i="0" u="none" strike="noStrike">
                        <a:solidFill>
                          <a:srgbClr val="FFFFFF"/>
                        </a:solidFill>
                        <a:effectLst/>
                        <a:latin typeface="Calibri" panose="020F0502020204030204" pitchFamily="34" charset="0"/>
                      </a:endParaRPr>
                    </a:p>
                  </a:txBody>
                  <a:tcPr marL="9525" marR="9525" marT="9525" marB="0"/>
                </a:tc>
                <a:tc>
                  <a:txBody>
                    <a:bodyPr/>
                    <a:lstStyle/>
                    <a:p>
                      <a:pPr algn="l" fontAlgn="t"/>
                      <a:r>
                        <a:rPr lang="en-US" sz="1100" u="none" strike="noStrike" dirty="0">
                          <a:effectLst/>
                          <a:highlight>
                            <a:srgbClr val="FFFF00"/>
                          </a:highlight>
                        </a:rPr>
                        <a:t>Refurbishment Priority Only</a:t>
                      </a:r>
                      <a:endParaRPr lang="en-US" sz="1100" b="0" i="0" u="none" strike="noStrike" dirty="0">
                        <a:solidFill>
                          <a:srgbClr val="FFFFFF"/>
                        </a:solidFill>
                        <a:effectLst/>
                        <a:highlight>
                          <a:srgbClr val="FFFF00"/>
                        </a:highlight>
                        <a:latin typeface="Calibri" panose="020F0502020204030204" pitchFamily="34" charset="0"/>
                      </a:endParaRPr>
                    </a:p>
                  </a:txBody>
                  <a:tcPr marL="9525" marR="9525" marT="9525" marB="0"/>
                </a:tc>
                <a:extLst>
                  <a:ext uri="{0D108BD9-81ED-4DB2-BD59-A6C34878D82A}">
                    <a16:rowId xmlns:a16="http://schemas.microsoft.com/office/drawing/2014/main" val="366727142"/>
                  </a:ext>
                </a:extLst>
              </a:tr>
              <a:tr h="167301">
                <a:tc>
                  <a:txBody>
                    <a:bodyPr/>
                    <a:lstStyle/>
                    <a:p>
                      <a:pPr algn="r" fontAlgn="b"/>
                      <a:r>
                        <a:rPr lang="en-US" sz="1100" u="none" strike="noStrike">
                          <a:effectLst/>
                        </a:rPr>
                        <a:t>6</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Pavilion refurbishment</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2.5</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4.9</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672427060"/>
                  </a:ext>
                </a:extLst>
              </a:tr>
              <a:tr h="167301">
                <a:tc>
                  <a:txBody>
                    <a:bodyPr/>
                    <a:lstStyle/>
                    <a:p>
                      <a:pPr algn="r" fontAlgn="b"/>
                      <a:r>
                        <a:rPr lang="en-US" sz="1100" u="none" strike="noStrike">
                          <a:effectLst/>
                        </a:rPr>
                        <a:t>8</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Allotment/Playground/Sports hub facility</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2.5</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4.3</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684965390"/>
                  </a:ext>
                </a:extLst>
              </a:tr>
              <a:tr h="167301">
                <a:tc>
                  <a:txBody>
                    <a:bodyPr/>
                    <a:lstStyle/>
                    <a:p>
                      <a:pPr algn="r" fontAlgn="b"/>
                      <a:r>
                        <a:rPr lang="en-US" sz="1100" u="none" strike="noStrike">
                          <a:effectLst/>
                        </a:rPr>
                        <a:t>10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Youth Club</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2.6</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2.9</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90856917"/>
                  </a:ext>
                </a:extLst>
              </a:tr>
              <a:tr h="167301">
                <a:tc>
                  <a:txBody>
                    <a:bodyPr/>
                    <a:lstStyle/>
                    <a:p>
                      <a:pPr algn="r" fontAlgn="b"/>
                      <a:r>
                        <a:rPr lang="en-US" sz="1100" u="none" strike="noStrike">
                          <a:effectLst/>
                        </a:rPr>
                        <a:t>13</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Provision of Multi-Use Games Area (MUGA)</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2.2</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2.8</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846509345"/>
                  </a:ext>
                </a:extLst>
              </a:tr>
              <a:tr h="167301">
                <a:tc>
                  <a:txBody>
                    <a:bodyPr/>
                    <a:lstStyle/>
                    <a:p>
                      <a:pPr algn="r" fontAlgn="b"/>
                      <a:r>
                        <a:rPr lang="en-US" sz="1100" u="none" strike="noStrike">
                          <a:effectLst/>
                        </a:rPr>
                        <a:t>3</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Greet Hall AV</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2.5</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2.7</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874604726"/>
                  </a:ext>
                </a:extLst>
              </a:tr>
              <a:tr h="167301">
                <a:tc>
                  <a:txBody>
                    <a:bodyPr/>
                    <a:lstStyle/>
                    <a:p>
                      <a:pPr algn="r" fontAlgn="b"/>
                      <a:r>
                        <a:rPr lang="en-US" sz="1100" u="none" strike="noStrike">
                          <a:effectLst/>
                        </a:rPr>
                        <a:t>9</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Provision against new shop premises requirement</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3.3</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2.7</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694644862"/>
                  </a:ext>
                </a:extLst>
              </a:tr>
              <a:tr h="167301">
                <a:tc>
                  <a:txBody>
                    <a:bodyPr/>
                    <a:lstStyle/>
                    <a:p>
                      <a:pPr algn="r" fontAlgn="b"/>
                      <a:r>
                        <a:rPr lang="en-US" sz="1100" u="none" strike="noStrike">
                          <a:effectLst/>
                        </a:rPr>
                        <a:t>4</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Greet Hall General</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2.5</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2.7</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84328121"/>
                  </a:ext>
                </a:extLst>
              </a:tr>
              <a:tr h="167301">
                <a:tc>
                  <a:txBody>
                    <a:bodyPr/>
                    <a:lstStyle/>
                    <a:p>
                      <a:pPr algn="r" fontAlgn="b"/>
                      <a:r>
                        <a:rPr lang="en-US" sz="1100" u="none" strike="noStrike">
                          <a:effectLst/>
                        </a:rPr>
                        <a:t>5</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Greet Hall Kitchen</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2.6</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2.6</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7798097"/>
                  </a:ext>
                </a:extLst>
              </a:tr>
              <a:tr h="167301">
                <a:tc>
                  <a:txBody>
                    <a:bodyPr/>
                    <a:lstStyle/>
                    <a:p>
                      <a:pPr algn="r" fontAlgn="b"/>
                      <a:r>
                        <a:rPr lang="en-US" sz="1100" u="none" strike="noStrike">
                          <a:effectLst/>
                        </a:rPr>
                        <a:t>2</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Village archive</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2.6</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140924316"/>
                  </a:ext>
                </a:extLst>
              </a:tr>
              <a:tr h="167301">
                <a:tc>
                  <a:txBody>
                    <a:bodyPr/>
                    <a:lstStyle/>
                    <a:p>
                      <a:pPr algn="r" fontAlgn="b"/>
                      <a:r>
                        <a:rPr lang="en-US" sz="1100" u="none" strike="noStrike">
                          <a:effectLst/>
                        </a:rPr>
                        <a:t>24</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Tree Planting - around village</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3.5</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2.5</a:t>
                      </a:r>
                      <a:endParaRPr lang="en-US"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307444955"/>
                  </a:ext>
                </a:extLst>
              </a:tr>
            </a:tbl>
          </a:graphicData>
        </a:graphic>
      </p:graphicFrame>
      <p:graphicFrame>
        <p:nvGraphicFramePr>
          <p:cNvPr id="12" name="Table 11">
            <a:extLst>
              <a:ext uri="{FF2B5EF4-FFF2-40B4-BE49-F238E27FC236}">
                <a16:creationId xmlns:a16="http://schemas.microsoft.com/office/drawing/2014/main" id="{E0D0A4F1-C0FF-4A54-A30D-FE2A251E51D3}"/>
              </a:ext>
            </a:extLst>
          </p:cNvPr>
          <p:cNvGraphicFramePr>
            <a:graphicFrameLocks noGrp="1"/>
          </p:cNvGraphicFramePr>
          <p:nvPr>
            <p:extLst>
              <p:ext uri="{D42A27DB-BD31-4B8C-83A1-F6EECF244321}">
                <p14:modId xmlns:p14="http://schemas.microsoft.com/office/powerpoint/2010/main" val="793210784"/>
              </p:ext>
            </p:extLst>
          </p:nvPr>
        </p:nvGraphicFramePr>
        <p:xfrm>
          <a:off x="563417" y="1055519"/>
          <a:ext cx="5292436" cy="2454247"/>
        </p:xfrm>
        <a:graphic>
          <a:graphicData uri="http://schemas.openxmlformats.org/drawingml/2006/table">
            <a:tbl>
              <a:tblPr>
                <a:tableStyleId>{5C22544A-7EE6-4342-B048-85BDC9FD1C3A}</a:tableStyleId>
              </a:tblPr>
              <a:tblGrid>
                <a:gridCol w="532945">
                  <a:extLst>
                    <a:ext uri="{9D8B030D-6E8A-4147-A177-3AD203B41FA5}">
                      <a16:colId xmlns:a16="http://schemas.microsoft.com/office/drawing/2014/main" val="2201288198"/>
                    </a:ext>
                  </a:extLst>
                </a:gridCol>
                <a:gridCol w="3059331">
                  <a:extLst>
                    <a:ext uri="{9D8B030D-6E8A-4147-A177-3AD203B41FA5}">
                      <a16:colId xmlns:a16="http://schemas.microsoft.com/office/drawing/2014/main" val="708888468"/>
                    </a:ext>
                  </a:extLst>
                </a:gridCol>
                <a:gridCol w="835999">
                  <a:extLst>
                    <a:ext uri="{9D8B030D-6E8A-4147-A177-3AD203B41FA5}">
                      <a16:colId xmlns:a16="http://schemas.microsoft.com/office/drawing/2014/main" val="2488410530"/>
                    </a:ext>
                  </a:extLst>
                </a:gridCol>
                <a:gridCol w="864161">
                  <a:extLst>
                    <a:ext uri="{9D8B030D-6E8A-4147-A177-3AD203B41FA5}">
                      <a16:colId xmlns:a16="http://schemas.microsoft.com/office/drawing/2014/main" val="1179217371"/>
                    </a:ext>
                  </a:extLst>
                </a:gridCol>
              </a:tblGrid>
              <a:tr h="168477">
                <a:tc>
                  <a:txBody>
                    <a:bodyPr/>
                    <a:lstStyle/>
                    <a:p>
                      <a:pPr algn="l" fontAlgn="b"/>
                      <a:r>
                        <a:rPr lang="en-US" sz="1100" u="none" strike="noStrike">
                          <a:effectLst/>
                        </a:rPr>
                        <a:t> </a:t>
                      </a:r>
                      <a:endParaRPr lang="en-US" sz="1100" b="0" i="0" u="none" strike="noStrike">
                        <a:solidFill>
                          <a:srgbClr val="FFFFFF"/>
                        </a:solidFill>
                        <a:effectLst/>
                        <a:latin typeface="Calibri" panose="020F0502020204030204" pitchFamily="34" charset="0"/>
                      </a:endParaRPr>
                    </a:p>
                  </a:txBody>
                  <a:tcPr marL="9525" marR="9525" marT="9525" marB="0" anchor="b"/>
                </a:tc>
                <a:tc>
                  <a:txBody>
                    <a:bodyPr/>
                    <a:lstStyle/>
                    <a:p>
                      <a:pPr algn="l" fontAlgn="b"/>
                      <a:r>
                        <a:rPr lang="en-US" sz="1100" u="none" strike="noStrike" dirty="0">
                          <a:effectLst/>
                        </a:rPr>
                        <a:t>Average</a:t>
                      </a:r>
                      <a:endParaRPr lang="en-US" sz="1100" b="0" i="0" u="none" strike="noStrike" dirty="0">
                        <a:solidFill>
                          <a:srgbClr val="FFFFFF"/>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2.4</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2.1</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935160090"/>
                  </a:ext>
                </a:extLst>
              </a:tr>
              <a:tr h="505432">
                <a:tc>
                  <a:txBody>
                    <a:bodyPr/>
                    <a:lstStyle/>
                    <a:p>
                      <a:pPr algn="l" fontAlgn="t"/>
                      <a:r>
                        <a:rPr lang="en-US" sz="1100" u="none" strike="noStrike">
                          <a:effectLst/>
                        </a:rPr>
                        <a:t>Project No</a:t>
                      </a:r>
                      <a:endParaRPr lang="en-US" sz="1100" b="0" i="0" u="none" strike="noStrike">
                        <a:solidFill>
                          <a:srgbClr val="FFFFFF"/>
                        </a:solidFill>
                        <a:effectLst/>
                        <a:latin typeface="Calibri" panose="020F0502020204030204" pitchFamily="34" charset="0"/>
                      </a:endParaRPr>
                    </a:p>
                  </a:txBody>
                  <a:tcPr marL="9525" marR="9525" marT="9525" marB="0"/>
                </a:tc>
                <a:tc>
                  <a:txBody>
                    <a:bodyPr/>
                    <a:lstStyle/>
                    <a:p>
                      <a:pPr algn="l" fontAlgn="t"/>
                      <a:r>
                        <a:rPr lang="en-US" sz="1100" u="none" strike="noStrike">
                          <a:effectLst/>
                        </a:rPr>
                        <a:t>Project Description</a:t>
                      </a:r>
                      <a:endParaRPr lang="en-US" sz="1100" b="0" i="0" u="none" strike="noStrike">
                        <a:solidFill>
                          <a:srgbClr val="FFFFFF"/>
                        </a:solidFill>
                        <a:effectLst/>
                        <a:latin typeface="Calibri" panose="020F0502020204030204" pitchFamily="34" charset="0"/>
                      </a:endParaRPr>
                    </a:p>
                  </a:txBody>
                  <a:tcPr marL="9525" marR="9525" marT="9525" marB="0"/>
                </a:tc>
                <a:tc>
                  <a:txBody>
                    <a:bodyPr/>
                    <a:lstStyle/>
                    <a:p>
                      <a:pPr algn="l" fontAlgn="t"/>
                      <a:r>
                        <a:rPr lang="en-US" sz="1100" u="none" strike="noStrike">
                          <a:effectLst/>
                        </a:rPr>
                        <a:t>Overall - No filter</a:t>
                      </a:r>
                      <a:endParaRPr lang="en-US" sz="1100" b="0" i="0" u="none" strike="noStrike">
                        <a:solidFill>
                          <a:srgbClr val="FFFFFF"/>
                        </a:solidFill>
                        <a:effectLst/>
                        <a:latin typeface="Calibri" panose="020F0502020204030204" pitchFamily="34" charset="0"/>
                      </a:endParaRPr>
                    </a:p>
                  </a:txBody>
                  <a:tcPr marL="9525" marR="9525" marT="9525" marB="0"/>
                </a:tc>
                <a:tc>
                  <a:txBody>
                    <a:bodyPr/>
                    <a:lstStyle/>
                    <a:p>
                      <a:pPr algn="l" fontAlgn="t"/>
                      <a:r>
                        <a:rPr lang="en-US" sz="1100" u="none" strike="noStrike" dirty="0">
                          <a:effectLst/>
                          <a:highlight>
                            <a:srgbClr val="FFFF00"/>
                          </a:highlight>
                        </a:rPr>
                        <a:t>Rebuild Priority Only</a:t>
                      </a:r>
                      <a:endParaRPr lang="en-US" sz="1100" b="0" i="0" u="none" strike="noStrike" dirty="0">
                        <a:solidFill>
                          <a:srgbClr val="FFFFFF"/>
                        </a:solidFill>
                        <a:effectLst/>
                        <a:highlight>
                          <a:srgbClr val="FFFF00"/>
                        </a:highlight>
                        <a:latin typeface="Calibri" panose="020F0502020204030204" pitchFamily="34" charset="0"/>
                      </a:endParaRPr>
                    </a:p>
                  </a:txBody>
                  <a:tcPr marL="9525" marR="9525" marT="9525" marB="0"/>
                </a:tc>
                <a:extLst>
                  <a:ext uri="{0D108BD9-81ED-4DB2-BD59-A6C34878D82A}">
                    <a16:rowId xmlns:a16="http://schemas.microsoft.com/office/drawing/2014/main" val="2403611321"/>
                  </a:ext>
                </a:extLst>
              </a:tr>
              <a:tr h="168477">
                <a:tc>
                  <a:txBody>
                    <a:bodyPr/>
                    <a:lstStyle/>
                    <a:p>
                      <a:pPr algn="r" fontAlgn="b"/>
                      <a:r>
                        <a:rPr lang="en-US" sz="1100" u="none" strike="noStrike">
                          <a:effectLst/>
                        </a:rPr>
                        <a:t>7</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Pavilion replacement</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2.7</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4.9</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194589024"/>
                  </a:ext>
                </a:extLst>
              </a:tr>
              <a:tr h="168477">
                <a:tc>
                  <a:txBody>
                    <a:bodyPr/>
                    <a:lstStyle/>
                    <a:p>
                      <a:pPr algn="r" fontAlgn="b"/>
                      <a:r>
                        <a:rPr lang="en-US" sz="1100" u="none" strike="noStrike">
                          <a:effectLst/>
                        </a:rPr>
                        <a:t>24</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Tree Planting - around village</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3.5</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4.4</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669263392"/>
                  </a:ext>
                </a:extLst>
              </a:tr>
              <a:tr h="168477">
                <a:tc>
                  <a:txBody>
                    <a:bodyPr/>
                    <a:lstStyle/>
                    <a:p>
                      <a:pPr algn="r" fontAlgn="b"/>
                      <a:r>
                        <a:rPr lang="en-US" sz="1100" u="none" strike="noStrike">
                          <a:effectLst/>
                        </a:rPr>
                        <a:t>21</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Pedestrian links / footways - Rod Eyot</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3.2</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4.2</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271476643"/>
                  </a:ext>
                </a:extLst>
              </a:tr>
              <a:tr h="168477">
                <a:tc>
                  <a:txBody>
                    <a:bodyPr/>
                    <a:lstStyle/>
                    <a:p>
                      <a:pPr algn="r" fontAlgn="b"/>
                      <a:r>
                        <a:rPr lang="en-US" sz="1100" u="none" strike="noStrike">
                          <a:effectLst/>
                        </a:rPr>
                        <a:t>32</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Footpath upgrades - General</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3.2</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4.2</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949864183"/>
                  </a:ext>
                </a:extLst>
              </a:tr>
              <a:tr h="168477">
                <a:tc>
                  <a:txBody>
                    <a:bodyPr/>
                    <a:lstStyle/>
                    <a:p>
                      <a:pPr algn="r" fontAlgn="b"/>
                      <a:r>
                        <a:rPr lang="en-US" sz="1100" u="none" strike="noStrike">
                          <a:effectLst/>
                        </a:rPr>
                        <a:t>20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Pedestrian links / footways - Footpath 6</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3.3</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4.0</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116705279"/>
                  </a:ext>
                </a:extLst>
              </a:tr>
              <a:tr h="168477">
                <a:tc>
                  <a:txBody>
                    <a:bodyPr/>
                    <a:lstStyle/>
                    <a:p>
                      <a:pPr algn="r" fontAlgn="b"/>
                      <a:r>
                        <a:rPr lang="en-US" sz="1100" u="none" strike="noStrike">
                          <a:effectLst/>
                        </a:rPr>
                        <a:t>23</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Thame Road pedestrian bridge</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2.6</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3.2</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695075097"/>
                  </a:ext>
                </a:extLst>
              </a:tr>
              <a:tr h="168477">
                <a:tc>
                  <a:txBody>
                    <a:bodyPr/>
                    <a:lstStyle/>
                    <a:p>
                      <a:pPr algn="r" fontAlgn="b"/>
                      <a:r>
                        <a:rPr lang="en-US" sz="1100" u="none" strike="noStrike">
                          <a:effectLst/>
                        </a:rPr>
                        <a:t>9</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Provision against new shop premises requirement</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3.3</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3.1</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511820039"/>
                  </a:ext>
                </a:extLst>
              </a:tr>
              <a:tr h="168477">
                <a:tc>
                  <a:txBody>
                    <a:bodyPr/>
                    <a:lstStyle/>
                    <a:p>
                      <a:pPr algn="r" fontAlgn="b"/>
                      <a:r>
                        <a:rPr lang="en-US" sz="1100" u="none" strike="noStrike">
                          <a:effectLst/>
                        </a:rPr>
                        <a:t>2</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Village archive</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3.1</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502808452"/>
                  </a:ext>
                </a:extLst>
              </a:tr>
              <a:tr h="168477">
                <a:tc>
                  <a:txBody>
                    <a:bodyPr/>
                    <a:lstStyle/>
                    <a:p>
                      <a:pPr algn="r" fontAlgn="b"/>
                      <a:r>
                        <a:rPr lang="en-US" sz="1100" u="none" strike="noStrike">
                          <a:effectLst/>
                        </a:rPr>
                        <a:t>1</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PC document cloud</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2.6</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2.8</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627721538"/>
                  </a:ext>
                </a:extLst>
              </a:tr>
              <a:tr h="168477">
                <a:tc>
                  <a:txBody>
                    <a:bodyPr/>
                    <a:lstStyle/>
                    <a:p>
                      <a:pPr algn="r" fontAlgn="b"/>
                      <a:r>
                        <a:rPr lang="en-US" sz="1100" u="none" strike="noStrike">
                          <a:effectLst/>
                        </a:rPr>
                        <a:t>26</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Pedestrian road crossing (nr. Kingfisher Pub)</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2.6</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2.7</a:t>
                      </a:r>
                      <a:endParaRPr lang="en-US"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05958993"/>
                  </a:ext>
                </a:extLst>
              </a:tr>
            </a:tbl>
          </a:graphicData>
        </a:graphic>
      </p:graphicFrame>
    </p:spTree>
    <p:extLst>
      <p:ext uri="{BB962C8B-B14F-4D97-AF65-F5344CB8AC3E}">
        <p14:creationId xmlns:p14="http://schemas.microsoft.com/office/powerpoint/2010/main" val="950678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7FA4D6-119E-450C-9CA4-3DFFF0AC898C}"/>
              </a:ext>
            </a:extLst>
          </p:cNvPr>
          <p:cNvSpPr>
            <a:spLocks noGrp="1"/>
          </p:cNvSpPr>
          <p:nvPr>
            <p:ph type="title"/>
          </p:nvPr>
        </p:nvSpPr>
        <p:spPr>
          <a:xfrm>
            <a:off x="838200" y="365125"/>
            <a:ext cx="10515600" cy="456911"/>
          </a:xfrm>
        </p:spPr>
        <p:txBody>
          <a:bodyPr>
            <a:normAutofit/>
          </a:bodyPr>
          <a:lstStyle/>
          <a:p>
            <a:r>
              <a:rPr lang="en-GB" sz="2000" b="1" dirty="0"/>
              <a:t>Other Village Involvement Categories</a:t>
            </a:r>
            <a:endParaRPr lang="en-US" sz="2000" b="1" dirty="0"/>
          </a:p>
        </p:txBody>
      </p:sp>
      <p:graphicFrame>
        <p:nvGraphicFramePr>
          <p:cNvPr id="4" name="Content Placeholder 3">
            <a:extLst>
              <a:ext uri="{FF2B5EF4-FFF2-40B4-BE49-F238E27FC236}">
                <a16:creationId xmlns:a16="http://schemas.microsoft.com/office/drawing/2014/main" id="{E6B3E107-80BB-48DD-ABD3-CD626A702A92}"/>
              </a:ext>
            </a:extLst>
          </p:cNvPr>
          <p:cNvGraphicFramePr>
            <a:graphicFrameLocks noGrp="1"/>
          </p:cNvGraphicFramePr>
          <p:nvPr>
            <p:ph idx="1"/>
            <p:extLst>
              <p:ext uri="{D42A27DB-BD31-4B8C-83A1-F6EECF244321}">
                <p14:modId xmlns:p14="http://schemas.microsoft.com/office/powerpoint/2010/main" val="411810167"/>
              </p:ext>
            </p:extLst>
          </p:nvPr>
        </p:nvGraphicFramePr>
        <p:xfrm>
          <a:off x="916539" y="1249078"/>
          <a:ext cx="3745685" cy="4359844"/>
        </p:xfrm>
        <a:graphic>
          <a:graphicData uri="http://schemas.openxmlformats.org/drawingml/2006/table">
            <a:tbl>
              <a:tblPr>
                <a:tableStyleId>{5C22544A-7EE6-4342-B048-85BDC9FD1C3A}</a:tableStyleId>
              </a:tblPr>
              <a:tblGrid>
                <a:gridCol w="3745685">
                  <a:extLst>
                    <a:ext uri="{9D8B030D-6E8A-4147-A177-3AD203B41FA5}">
                      <a16:colId xmlns:a16="http://schemas.microsoft.com/office/drawing/2014/main" val="3889983815"/>
                    </a:ext>
                  </a:extLst>
                </a:gridCol>
              </a:tblGrid>
              <a:tr h="151036">
                <a:tc>
                  <a:txBody>
                    <a:bodyPr/>
                    <a:lstStyle/>
                    <a:p>
                      <a:pPr algn="l" fontAlgn="b"/>
                      <a:r>
                        <a:rPr lang="en-US" sz="900" u="none" strike="noStrike" dirty="0">
                          <a:effectLst/>
                        </a:rPr>
                        <a:t>Lunch club helper</a:t>
                      </a:r>
                      <a:endParaRPr lang="en-US" sz="900" b="0" i="0" u="none" strike="noStrike" dirty="0">
                        <a:solidFill>
                          <a:srgbClr val="000000"/>
                        </a:solidFill>
                        <a:effectLst/>
                        <a:latin typeface="Calibri" panose="020F0502020204030204" pitchFamily="34" charset="0"/>
                      </a:endParaRPr>
                    </a:p>
                  </a:txBody>
                  <a:tcPr marL="7552" marR="7552" marT="7552" marB="0" anchor="b"/>
                </a:tc>
                <a:extLst>
                  <a:ext uri="{0D108BD9-81ED-4DB2-BD59-A6C34878D82A}">
                    <a16:rowId xmlns:a16="http://schemas.microsoft.com/office/drawing/2014/main" val="3621798686"/>
                  </a:ext>
                </a:extLst>
              </a:tr>
              <a:tr h="151036">
                <a:tc>
                  <a:txBody>
                    <a:bodyPr/>
                    <a:lstStyle/>
                    <a:p>
                      <a:pPr algn="l" fontAlgn="b"/>
                      <a:r>
                        <a:rPr lang="en-US" sz="900" u="none" strike="noStrike">
                          <a:effectLst/>
                        </a:rPr>
                        <a:t>supporter of school</a:t>
                      </a:r>
                      <a:endParaRPr lang="en-US" sz="900" b="0" i="0" u="none" strike="noStrike">
                        <a:solidFill>
                          <a:srgbClr val="000000"/>
                        </a:solidFill>
                        <a:effectLst/>
                        <a:latin typeface="Calibri" panose="020F0502020204030204" pitchFamily="34" charset="0"/>
                      </a:endParaRPr>
                    </a:p>
                  </a:txBody>
                  <a:tcPr marL="7552" marR="7552" marT="7552" marB="0" anchor="b"/>
                </a:tc>
                <a:extLst>
                  <a:ext uri="{0D108BD9-81ED-4DB2-BD59-A6C34878D82A}">
                    <a16:rowId xmlns:a16="http://schemas.microsoft.com/office/drawing/2014/main" val="624555359"/>
                  </a:ext>
                </a:extLst>
              </a:tr>
              <a:tr h="273375">
                <a:tc>
                  <a:txBody>
                    <a:bodyPr/>
                    <a:lstStyle/>
                    <a:p>
                      <a:pPr algn="l" fontAlgn="b"/>
                      <a:r>
                        <a:rPr lang="en-US" sz="900" u="none" strike="noStrike">
                          <a:effectLst/>
                        </a:rPr>
                        <a:t>Still quite new to the village and only lived here during COVID-19 so not been able to join as much as I would have liked to. </a:t>
                      </a:r>
                      <a:endParaRPr lang="en-US" sz="900" b="0" i="0" u="none" strike="noStrike">
                        <a:solidFill>
                          <a:srgbClr val="000000"/>
                        </a:solidFill>
                        <a:effectLst/>
                        <a:latin typeface="Calibri" panose="020F0502020204030204" pitchFamily="34" charset="0"/>
                      </a:endParaRPr>
                    </a:p>
                  </a:txBody>
                  <a:tcPr marL="7552" marR="7552" marT="7552" marB="0" anchor="b"/>
                </a:tc>
                <a:extLst>
                  <a:ext uri="{0D108BD9-81ED-4DB2-BD59-A6C34878D82A}">
                    <a16:rowId xmlns:a16="http://schemas.microsoft.com/office/drawing/2014/main" val="262662505"/>
                  </a:ext>
                </a:extLst>
              </a:tr>
              <a:tr h="151036">
                <a:tc>
                  <a:txBody>
                    <a:bodyPr/>
                    <a:lstStyle/>
                    <a:p>
                      <a:pPr algn="l" fontAlgn="b"/>
                      <a:r>
                        <a:rPr lang="en-US" sz="900" u="none" strike="noStrike">
                          <a:effectLst/>
                        </a:rPr>
                        <a:t>lunch club</a:t>
                      </a:r>
                      <a:endParaRPr lang="en-US" sz="900" b="0" i="0" u="none" strike="noStrike">
                        <a:solidFill>
                          <a:srgbClr val="000000"/>
                        </a:solidFill>
                        <a:effectLst/>
                        <a:latin typeface="Calibri" panose="020F0502020204030204" pitchFamily="34" charset="0"/>
                      </a:endParaRPr>
                    </a:p>
                  </a:txBody>
                  <a:tcPr marL="7552" marR="7552" marT="7552" marB="0" anchor="b"/>
                </a:tc>
                <a:extLst>
                  <a:ext uri="{0D108BD9-81ED-4DB2-BD59-A6C34878D82A}">
                    <a16:rowId xmlns:a16="http://schemas.microsoft.com/office/drawing/2014/main" val="2304556821"/>
                  </a:ext>
                </a:extLst>
              </a:tr>
              <a:tr h="151036">
                <a:tc>
                  <a:txBody>
                    <a:bodyPr/>
                    <a:lstStyle/>
                    <a:p>
                      <a:pPr algn="l" fontAlgn="b"/>
                      <a:r>
                        <a:rPr lang="en-US" sz="900" u="none" strike="noStrike">
                          <a:effectLst/>
                        </a:rPr>
                        <a:t>Child at village primary school</a:t>
                      </a:r>
                      <a:endParaRPr lang="en-US" sz="900" b="0" i="0" u="none" strike="noStrike">
                        <a:solidFill>
                          <a:srgbClr val="000000"/>
                        </a:solidFill>
                        <a:effectLst/>
                        <a:latin typeface="Calibri" panose="020F0502020204030204" pitchFamily="34" charset="0"/>
                      </a:endParaRPr>
                    </a:p>
                  </a:txBody>
                  <a:tcPr marL="7552" marR="7552" marT="7552" marB="0" anchor="b"/>
                </a:tc>
                <a:extLst>
                  <a:ext uri="{0D108BD9-81ED-4DB2-BD59-A6C34878D82A}">
                    <a16:rowId xmlns:a16="http://schemas.microsoft.com/office/drawing/2014/main" val="2524290204"/>
                  </a:ext>
                </a:extLst>
              </a:tr>
              <a:tr h="151036">
                <a:tc>
                  <a:txBody>
                    <a:bodyPr/>
                    <a:lstStyle/>
                    <a:p>
                      <a:pPr algn="l" fontAlgn="b"/>
                      <a:r>
                        <a:rPr lang="en-US" sz="900" u="none" strike="noStrike">
                          <a:effectLst/>
                        </a:rPr>
                        <a:t>River user</a:t>
                      </a:r>
                      <a:endParaRPr lang="en-US" sz="900" b="0" i="0" u="none" strike="noStrike">
                        <a:solidFill>
                          <a:srgbClr val="000000"/>
                        </a:solidFill>
                        <a:effectLst/>
                        <a:latin typeface="Calibri" panose="020F0502020204030204" pitchFamily="34" charset="0"/>
                      </a:endParaRPr>
                    </a:p>
                  </a:txBody>
                  <a:tcPr marL="7552" marR="7552" marT="7552" marB="0" anchor="b"/>
                </a:tc>
                <a:extLst>
                  <a:ext uri="{0D108BD9-81ED-4DB2-BD59-A6C34878D82A}">
                    <a16:rowId xmlns:a16="http://schemas.microsoft.com/office/drawing/2014/main" val="2956333693"/>
                  </a:ext>
                </a:extLst>
              </a:tr>
              <a:tr h="151036">
                <a:tc>
                  <a:txBody>
                    <a:bodyPr/>
                    <a:lstStyle/>
                    <a:p>
                      <a:pPr algn="l" fontAlgn="b"/>
                      <a:r>
                        <a:rPr lang="en-US" sz="900" u="none" strike="noStrike">
                          <a:effectLst/>
                        </a:rPr>
                        <a:t>My child goes to school in the village  </a:t>
                      </a:r>
                      <a:endParaRPr lang="en-US" sz="900" b="0" i="0" u="none" strike="noStrike">
                        <a:solidFill>
                          <a:srgbClr val="000000"/>
                        </a:solidFill>
                        <a:effectLst/>
                        <a:latin typeface="Calibri" panose="020F0502020204030204" pitchFamily="34" charset="0"/>
                      </a:endParaRPr>
                    </a:p>
                  </a:txBody>
                  <a:tcPr marL="7552" marR="7552" marT="7552" marB="0" anchor="b"/>
                </a:tc>
                <a:extLst>
                  <a:ext uri="{0D108BD9-81ED-4DB2-BD59-A6C34878D82A}">
                    <a16:rowId xmlns:a16="http://schemas.microsoft.com/office/drawing/2014/main" val="4123226937"/>
                  </a:ext>
                </a:extLst>
              </a:tr>
              <a:tr h="151036">
                <a:tc>
                  <a:txBody>
                    <a:bodyPr/>
                    <a:lstStyle/>
                    <a:p>
                      <a:pPr algn="l" fontAlgn="b"/>
                      <a:r>
                        <a:rPr lang="en-US" sz="900" u="none" strike="noStrike">
                          <a:effectLst/>
                        </a:rPr>
                        <a:t>Cricket club</a:t>
                      </a:r>
                      <a:endParaRPr lang="en-US" sz="900" b="0" i="0" u="none" strike="noStrike">
                        <a:solidFill>
                          <a:srgbClr val="000000"/>
                        </a:solidFill>
                        <a:effectLst/>
                        <a:latin typeface="Calibri" panose="020F0502020204030204" pitchFamily="34" charset="0"/>
                      </a:endParaRPr>
                    </a:p>
                  </a:txBody>
                  <a:tcPr marL="7552" marR="7552" marT="7552" marB="0" anchor="b"/>
                </a:tc>
                <a:extLst>
                  <a:ext uri="{0D108BD9-81ED-4DB2-BD59-A6C34878D82A}">
                    <a16:rowId xmlns:a16="http://schemas.microsoft.com/office/drawing/2014/main" val="4251591575"/>
                  </a:ext>
                </a:extLst>
              </a:tr>
              <a:tr h="151036">
                <a:tc>
                  <a:txBody>
                    <a:bodyPr/>
                    <a:lstStyle/>
                    <a:p>
                      <a:pPr algn="l" fontAlgn="b"/>
                      <a:r>
                        <a:rPr lang="en-US" sz="900" u="none" strike="noStrike">
                          <a:effectLst/>
                        </a:rPr>
                        <a:t>Play cricket</a:t>
                      </a:r>
                      <a:endParaRPr lang="en-US" sz="900" b="0" i="0" u="none" strike="noStrike">
                        <a:solidFill>
                          <a:srgbClr val="000000"/>
                        </a:solidFill>
                        <a:effectLst/>
                        <a:latin typeface="Calibri" panose="020F0502020204030204" pitchFamily="34" charset="0"/>
                      </a:endParaRPr>
                    </a:p>
                  </a:txBody>
                  <a:tcPr marL="7552" marR="7552" marT="7552" marB="0" anchor="b"/>
                </a:tc>
                <a:extLst>
                  <a:ext uri="{0D108BD9-81ED-4DB2-BD59-A6C34878D82A}">
                    <a16:rowId xmlns:a16="http://schemas.microsoft.com/office/drawing/2014/main" val="3250263248"/>
                  </a:ext>
                </a:extLst>
              </a:tr>
              <a:tr h="151036">
                <a:tc>
                  <a:txBody>
                    <a:bodyPr/>
                    <a:lstStyle/>
                    <a:p>
                      <a:pPr algn="l" fontAlgn="b"/>
                      <a:r>
                        <a:rPr lang="en-US" sz="900" u="none" strike="noStrike">
                          <a:effectLst/>
                        </a:rPr>
                        <a:t>river user</a:t>
                      </a:r>
                      <a:endParaRPr lang="en-US" sz="900" b="0" i="0" u="none" strike="noStrike">
                        <a:solidFill>
                          <a:srgbClr val="000000"/>
                        </a:solidFill>
                        <a:effectLst/>
                        <a:latin typeface="Calibri" panose="020F0502020204030204" pitchFamily="34" charset="0"/>
                      </a:endParaRPr>
                    </a:p>
                  </a:txBody>
                  <a:tcPr marL="7552" marR="7552" marT="7552" marB="0" anchor="b"/>
                </a:tc>
                <a:extLst>
                  <a:ext uri="{0D108BD9-81ED-4DB2-BD59-A6C34878D82A}">
                    <a16:rowId xmlns:a16="http://schemas.microsoft.com/office/drawing/2014/main" val="2336551469"/>
                  </a:ext>
                </a:extLst>
              </a:tr>
              <a:tr h="151036">
                <a:tc>
                  <a:txBody>
                    <a:bodyPr/>
                    <a:lstStyle/>
                    <a:p>
                      <a:pPr algn="l" fontAlgn="b"/>
                      <a:r>
                        <a:rPr lang="en-US" sz="900" u="none" strike="noStrike">
                          <a:effectLst/>
                        </a:rPr>
                        <a:t>Lunch club helper, book group organiser</a:t>
                      </a:r>
                      <a:endParaRPr lang="en-US" sz="900" b="0" i="0" u="none" strike="noStrike">
                        <a:solidFill>
                          <a:srgbClr val="000000"/>
                        </a:solidFill>
                        <a:effectLst/>
                        <a:latin typeface="Calibri" panose="020F0502020204030204" pitchFamily="34" charset="0"/>
                      </a:endParaRPr>
                    </a:p>
                  </a:txBody>
                  <a:tcPr marL="7552" marR="7552" marT="7552" marB="0" anchor="b"/>
                </a:tc>
                <a:extLst>
                  <a:ext uri="{0D108BD9-81ED-4DB2-BD59-A6C34878D82A}">
                    <a16:rowId xmlns:a16="http://schemas.microsoft.com/office/drawing/2014/main" val="1539117536"/>
                  </a:ext>
                </a:extLst>
              </a:tr>
              <a:tr h="151036">
                <a:tc>
                  <a:txBody>
                    <a:bodyPr/>
                    <a:lstStyle/>
                    <a:p>
                      <a:pPr algn="l" fontAlgn="b"/>
                      <a:r>
                        <a:rPr lang="en-US" sz="900" u="none" strike="noStrike">
                          <a:effectLst/>
                        </a:rPr>
                        <a:t>School Governor</a:t>
                      </a:r>
                      <a:endParaRPr lang="en-US" sz="900" b="0" i="0" u="none" strike="noStrike">
                        <a:solidFill>
                          <a:srgbClr val="000000"/>
                        </a:solidFill>
                        <a:effectLst/>
                        <a:latin typeface="Calibri" panose="020F0502020204030204" pitchFamily="34" charset="0"/>
                      </a:endParaRPr>
                    </a:p>
                  </a:txBody>
                  <a:tcPr marL="7552" marR="7552" marT="7552" marB="0" anchor="b"/>
                </a:tc>
                <a:extLst>
                  <a:ext uri="{0D108BD9-81ED-4DB2-BD59-A6C34878D82A}">
                    <a16:rowId xmlns:a16="http://schemas.microsoft.com/office/drawing/2014/main" val="3584738411"/>
                  </a:ext>
                </a:extLst>
              </a:tr>
              <a:tr h="151036">
                <a:tc>
                  <a:txBody>
                    <a:bodyPr/>
                    <a:lstStyle/>
                    <a:p>
                      <a:pPr algn="l" fontAlgn="b"/>
                      <a:r>
                        <a:rPr lang="en-US" sz="900" u="none" strike="noStrike">
                          <a:effectLst/>
                        </a:rPr>
                        <a:t>School and Pre school parent and committee</a:t>
                      </a:r>
                      <a:endParaRPr lang="en-US" sz="900" b="0" i="0" u="none" strike="noStrike">
                        <a:solidFill>
                          <a:srgbClr val="000000"/>
                        </a:solidFill>
                        <a:effectLst/>
                        <a:latin typeface="Calibri" panose="020F0502020204030204" pitchFamily="34" charset="0"/>
                      </a:endParaRPr>
                    </a:p>
                  </a:txBody>
                  <a:tcPr marL="7552" marR="7552" marT="7552" marB="0" anchor="b"/>
                </a:tc>
                <a:extLst>
                  <a:ext uri="{0D108BD9-81ED-4DB2-BD59-A6C34878D82A}">
                    <a16:rowId xmlns:a16="http://schemas.microsoft.com/office/drawing/2014/main" val="3369162324"/>
                  </a:ext>
                </a:extLst>
              </a:tr>
              <a:tr h="151036">
                <a:tc>
                  <a:txBody>
                    <a:bodyPr/>
                    <a:lstStyle/>
                    <a:p>
                      <a:pPr algn="l" fontAlgn="b"/>
                      <a:r>
                        <a:rPr lang="en-US" sz="900" u="none" strike="noStrike">
                          <a:effectLst/>
                        </a:rPr>
                        <a:t>Lunch Club organ</a:t>
                      </a:r>
                      <a:endParaRPr lang="en-US" sz="900" b="0" i="0" u="none" strike="noStrike">
                        <a:solidFill>
                          <a:srgbClr val="000000"/>
                        </a:solidFill>
                        <a:effectLst/>
                        <a:latin typeface="Calibri" panose="020F0502020204030204" pitchFamily="34" charset="0"/>
                      </a:endParaRPr>
                    </a:p>
                  </a:txBody>
                  <a:tcPr marL="7552" marR="7552" marT="7552" marB="0" anchor="b"/>
                </a:tc>
                <a:extLst>
                  <a:ext uri="{0D108BD9-81ED-4DB2-BD59-A6C34878D82A}">
                    <a16:rowId xmlns:a16="http://schemas.microsoft.com/office/drawing/2014/main" val="2501301709"/>
                  </a:ext>
                </a:extLst>
              </a:tr>
              <a:tr h="151036">
                <a:tc>
                  <a:txBody>
                    <a:bodyPr/>
                    <a:lstStyle/>
                    <a:p>
                      <a:pPr algn="l" fontAlgn="b"/>
                      <a:r>
                        <a:rPr lang="en-US" sz="900" u="none" strike="noStrike">
                          <a:effectLst/>
                        </a:rPr>
                        <a:t>School parent</a:t>
                      </a:r>
                      <a:endParaRPr lang="en-US" sz="900" b="0" i="0" u="none" strike="noStrike">
                        <a:solidFill>
                          <a:srgbClr val="000000"/>
                        </a:solidFill>
                        <a:effectLst/>
                        <a:latin typeface="Calibri" panose="020F0502020204030204" pitchFamily="34" charset="0"/>
                      </a:endParaRPr>
                    </a:p>
                  </a:txBody>
                  <a:tcPr marL="7552" marR="7552" marT="7552" marB="0" anchor="b"/>
                </a:tc>
                <a:extLst>
                  <a:ext uri="{0D108BD9-81ED-4DB2-BD59-A6C34878D82A}">
                    <a16:rowId xmlns:a16="http://schemas.microsoft.com/office/drawing/2014/main" val="2464901137"/>
                  </a:ext>
                </a:extLst>
              </a:tr>
              <a:tr h="151036">
                <a:tc>
                  <a:txBody>
                    <a:bodyPr/>
                    <a:lstStyle/>
                    <a:p>
                      <a:pPr algn="l" fontAlgn="b"/>
                      <a:r>
                        <a:rPr lang="en-US" sz="900" u="none" strike="noStrike">
                          <a:effectLst/>
                        </a:rPr>
                        <a:t>The Green</a:t>
                      </a:r>
                      <a:endParaRPr lang="en-US" sz="900" b="0" i="0" u="none" strike="noStrike">
                        <a:solidFill>
                          <a:srgbClr val="000000"/>
                        </a:solidFill>
                        <a:effectLst/>
                        <a:latin typeface="Calibri" panose="020F0502020204030204" pitchFamily="34" charset="0"/>
                      </a:endParaRPr>
                    </a:p>
                  </a:txBody>
                  <a:tcPr marL="7552" marR="7552" marT="7552" marB="0" anchor="b"/>
                </a:tc>
                <a:extLst>
                  <a:ext uri="{0D108BD9-81ED-4DB2-BD59-A6C34878D82A}">
                    <a16:rowId xmlns:a16="http://schemas.microsoft.com/office/drawing/2014/main" val="1436170916"/>
                  </a:ext>
                </a:extLst>
              </a:tr>
              <a:tr h="151036">
                <a:tc>
                  <a:txBody>
                    <a:bodyPr/>
                    <a:lstStyle/>
                    <a:p>
                      <a:pPr algn="l" fontAlgn="b"/>
                      <a:r>
                        <a:rPr lang="en-US" sz="900" u="none" strike="noStrike">
                          <a:effectLst/>
                        </a:rPr>
                        <a:t>Car boot enthusiast </a:t>
                      </a:r>
                      <a:endParaRPr lang="en-US" sz="900" b="0" i="0" u="none" strike="noStrike">
                        <a:solidFill>
                          <a:srgbClr val="000000"/>
                        </a:solidFill>
                        <a:effectLst/>
                        <a:latin typeface="Calibri" panose="020F0502020204030204" pitchFamily="34" charset="0"/>
                      </a:endParaRPr>
                    </a:p>
                  </a:txBody>
                  <a:tcPr marL="7552" marR="7552" marT="7552" marB="0" anchor="b"/>
                </a:tc>
                <a:extLst>
                  <a:ext uri="{0D108BD9-81ED-4DB2-BD59-A6C34878D82A}">
                    <a16:rowId xmlns:a16="http://schemas.microsoft.com/office/drawing/2014/main" val="1589729253"/>
                  </a:ext>
                </a:extLst>
              </a:tr>
              <a:tr h="151036">
                <a:tc>
                  <a:txBody>
                    <a:bodyPr/>
                    <a:lstStyle/>
                    <a:p>
                      <a:pPr algn="l" fontAlgn="b"/>
                      <a:r>
                        <a:rPr lang="en-US" sz="900" u="none" strike="noStrike">
                          <a:effectLst/>
                        </a:rPr>
                        <a:t>Regular bus user</a:t>
                      </a:r>
                      <a:endParaRPr lang="en-US" sz="900" b="0" i="0" u="none" strike="noStrike">
                        <a:solidFill>
                          <a:srgbClr val="000000"/>
                        </a:solidFill>
                        <a:effectLst/>
                        <a:latin typeface="Calibri" panose="020F0502020204030204" pitchFamily="34" charset="0"/>
                      </a:endParaRPr>
                    </a:p>
                  </a:txBody>
                  <a:tcPr marL="7552" marR="7552" marT="7552" marB="0" anchor="b"/>
                </a:tc>
                <a:extLst>
                  <a:ext uri="{0D108BD9-81ED-4DB2-BD59-A6C34878D82A}">
                    <a16:rowId xmlns:a16="http://schemas.microsoft.com/office/drawing/2014/main" val="992419884"/>
                  </a:ext>
                </a:extLst>
              </a:tr>
              <a:tr h="151036">
                <a:tc>
                  <a:txBody>
                    <a:bodyPr/>
                    <a:lstStyle/>
                    <a:p>
                      <a:pPr algn="l" fontAlgn="b"/>
                      <a:r>
                        <a:rPr lang="en-US" sz="900" u="none" strike="noStrike">
                          <a:effectLst/>
                        </a:rPr>
                        <a:t>User of the river</a:t>
                      </a:r>
                      <a:endParaRPr lang="en-US" sz="900" b="0" i="0" u="none" strike="noStrike">
                        <a:solidFill>
                          <a:srgbClr val="000000"/>
                        </a:solidFill>
                        <a:effectLst/>
                        <a:latin typeface="Calibri" panose="020F0502020204030204" pitchFamily="34" charset="0"/>
                      </a:endParaRPr>
                    </a:p>
                  </a:txBody>
                  <a:tcPr marL="7552" marR="7552" marT="7552" marB="0" anchor="b"/>
                </a:tc>
                <a:extLst>
                  <a:ext uri="{0D108BD9-81ED-4DB2-BD59-A6C34878D82A}">
                    <a16:rowId xmlns:a16="http://schemas.microsoft.com/office/drawing/2014/main" val="1692236650"/>
                  </a:ext>
                </a:extLst>
              </a:tr>
              <a:tr h="151036">
                <a:tc>
                  <a:txBody>
                    <a:bodyPr/>
                    <a:lstStyle/>
                    <a:p>
                      <a:pPr algn="l" fontAlgn="b"/>
                      <a:r>
                        <a:rPr lang="en-US" sz="900" u="none" strike="noStrike">
                          <a:effectLst/>
                        </a:rPr>
                        <a:t>Cricket club</a:t>
                      </a:r>
                      <a:endParaRPr lang="en-US" sz="900" b="0" i="0" u="none" strike="noStrike">
                        <a:solidFill>
                          <a:srgbClr val="000000"/>
                        </a:solidFill>
                        <a:effectLst/>
                        <a:latin typeface="Calibri" panose="020F0502020204030204" pitchFamily="34" charset="0"/>
                      </a:endParaRPr>
                    </a:p>
                  </a:txBody>
                  <a:tcPr marL="7552" marR="7552" marT="7552" marB="0" anchor="b"/>
                </a:tc>
                <a:extLst>
                  <a:ext uri="{0D108BD9-81ED-4DB2-BD59-A6C34878D82A}">
                    <a16:rowId xmlns:a16="http://schemas.microsoft.com/office/drawing/2014/main" val="976898216"/>
                  </a:ext>
                </a:extLst>
              </a:tr>
              <a:tr h="151036">
                <a:tc>
                  <a:txBody>
                    <a:bodyPr/>
                    <a:lstStyle/>
                    <a:p>
                      <a:pPr algn="l" fontAlgn="b"/>
                      <a:r>
                        <a:rPr lang="en-US" sz="900" u="none" strike="noStrike">
                          <a:effectLst/>
                        </a:rPr>
                        <a:t>St. Laurence Hall, Village Website, Surgery Car Service</a:t>
                      </a:r>
                      <a:endParaRPr lang="en-US" sz="900" b="0" i="0" u="none" strike="noStrike">
                        <a:solidFill>
                          <a:srgbClr val="000000"/>
                        </a:solidFill>
                        <a:effectLst/>
                        <a:latin typeface="Calibri" panose="020F0502020204030204" pitchFamily="34" charset="0"/>
                      </a:endParaRPr>
                    </a:p>
                  </a:txBody>
                  <a:tcPr marL="7552" marR="7552" marT="7552" marB="0" anchor="b"/>
                </a:tc>
                <a:extLst>
                  <a:ext uri="{0D108BD9-81ED-4DB2-BD59-A6C34878D82A}">
                    <a16:rowId xmlns:a16="http://schemas.microsoft.com/office/drawing/2014/main" val="4081564337"/>
                  </a:ext>
                </a:extLst>
              </a:tr>
              <a:tr h="151036">
                <a:tc>
                  <a:txBody>
                    <a:bodyPr/>
                    <a:lstStyle/>
                    <a:p>
                      <a:pPr algn="l" fontAlgn="b"/>
                      <a:r>
                        <a:rPr lang="en-US" sz="900" u="none" strike="noStrike">
                          <a:effectLst/>
                        </a:rPr>
                        <a:t>St Laurence Hall, the Village Website, </a:t>
                      </a:r>
                      <a:endParaRPr lang="en-US" sz="900" b="0" i="0" u="none" strike="noStrike">
                        <a:solidFill>
                          <a:srgbClr val="000000"/>
                        </a:solidFill>
                        <a:effectLst/>
                        <a:latin typeface="Calibri" panose="020F0502020204030204" pitchFamily="34" charset="0"/>
                      </a:endParaRPr>
                    </a:p>
                  </a:txBody>
                  <a:tcPr marL="7552" marR="7552" marT="7552" marB="0" anchor="b"/>
                </a:tc>
                <a:extLst>
                  <a:ext uri="{0D108BD9-81ED-4DB2-BD59-A6C34878D82A}">
                    <a16:rowId xmlns:a16="http://schemas.microsoft.com/office/drawing/2014/main" val="156423241"/>
                  </a:ext>
                </a:extLst>
              </a:tr>
              <a:tr h="151036">
                <a:tc>
                  <a:txBody>
                    <a:bodyPr/>
                    <a:lstStyle/>
                    <a:p>
                      <a:pPr algn="l" fontAlgn="b"/>
                      <a:r>
                        <a:rPr lang="en-US" sz="900" u="none" strike="noStrike">
                          <a:effectLst/>
                        </a:rPr>
                        <a:t>Car boot sale</a:t>
                      </a:r>
                      <a:endParaRPr lang="en-US" sz="900" b="0" i="0" u="none" strike="noStrike">
                        <a:solidFill>
                          <a:srgbClr val="000000"/>
                        </a:solidFill>
                        <a:effectLst/>
                        <a:latin typeface="Calibri" panose="020F0502020204030204" pitchFamily="34" charset="0"/>
                      </a:endParaRPr>
                    </a:p>
                  </a:txBody>
                  <a:tcPr marL="7552" marR="7552" marT="7552" marB="0" anchor="b"/>
                </a:tc>
                <a:extLst>
                  <a:ext uri="{0D108BD9-81ED-4DB2-BD59-A6C34878D82A}">
                    <a16:rowId xmlns:a16="http://schemas.microsoft.com/office/drawing/2014/main" val="3553212257"/>
                  </a:ext>
                </a:extLst>
              </a:tr>
              <a:tr h="151036">
                <a:tc>
                  <a:txBody>
                    <a:bodyPr/>
                    <a:lstStyle/>
                    <a:p>
                      <a:pPr algn="l" fontAlgn="b"/>
                      <a:r>
                        <a:rPr lang="en-US" sz="900" u="none" strike="noStrike">
                          <a:effectLst/>
                        </a:rPr>
                        <a:t>User of the children’s play area</a:t>
                      </a:r>
                      <a:endParaRPr lang="en-US" sz="900" b="0" i="0" u="none" strike="noStrike">
                        <a:solidFill>
                          <a:srgbClr val="000000"/>
                        </a:solidFill>
                        <a:effectLst/>
                        <a:latin typeface="Calibri" panose="020F0502020204030204" pitchFamily="34" charset="0"/>
                      </a:endParaRPr>
                    </a:p>
                  </a:txBody>
                  <a:tcPr marL="7552" marR="7552" marT="7552" marB="0" anchor="b"/>
                </a:tc>
                <a:extLst>
                  <a:ext uri="{0D108BD9-81ED-4DB2-BD59-A6C34878D82A}">
                    <a16:rowId xmlns:a16="http://schemas.microsoft.com/office/drawing/2014/main" val="3302809262"/>
                  </a:ext>
                </a:extLst>
              </a:tr>
              <a:tr h="151036">
                <a:tc>
                  <a:txBody>
                    <a:bodyPr/>
                    <a:lstStyle/>
                    <a:p>
                      <a:pPr algn="l" fontAlgn="b"/>
                      <a:r>
                        <a:rPr lang="en-US" sz="900" u="none" strike="noStrike">
                          <a:effectLst/>
                        </a:rPr>
                        <a:t>Surgery Car Service</a:t>
                      </a:r>
                      <a:endParaRPr lang="en-US" sz="900" b="0" i="0" u="none" strike="noStrike">
                        <a:solidFill>
                          <a:srgbClr val="000000"/>
                        </a:solidFill>
                        <a:effectLst/>
                        <a:latin typeface="Calibri" panose="020F0502020204030204" pitchFamily="34" charset="0"/>
                      </a:endParaRPr>
                    </a:p>
                  </a:txBody>
                  <a:tcPr marL="7552" marR="7552" marT="7552" marB="0" anchor="b"/>
                </a:tc>
                <a:extLst>
                  <a:ext uri="{0D108BD9-81ED-4DB2-BD59-A6C34878D82A}">
                    <a16:rowId xmlns:a16="http://schemas.microsoft.com/office/drawing/2014/main" val="2357646078"/>
                  </a:ext>
                </a:extLst>
              </a:tr>
              <a:tr h="151036">
                <a:tc>
                  <a:txBody>
                    <a:bodyPr/>
                    <a:lstStyle/>
                    <a:p>
                      <a:pPr algn="l" fontAlgn="b"/>
                      <a:r>
                        <a:rPr lang="en-US" sz="900" u="none" strike="noStrike">
                          <a:effectLst/>
                        </a:rPr>
                        <a:t>I have lived here since 1947</a:t>
                      </a:r>
                      <a:endParaRPr lang="en-US" sz="900" b="0" i="0" u="none" strike="noStrike">
                        <a:solidFill>
                          <a:srgbClr val="000000"/>
                        </a:solidFill>
                        <a:effectLst/>
                        <a:latin typeface="Calibri" panose="020F0502020204030204" pitchFamily="34" charset="0"/>
                      </a:endParaRPr>
                    </a:p>
                  </a:txBody>
                  <a:tcPr marL="7552" marR="7552" marT="7552" marB="0" anchor="b"/>
                </a:tc>
                <a:extLst>
                  <a:ext uri="{0D108BD9-81ED-4DB2-BD59-A6C34878D82A}">
                    <a16:rowId xmlns:a16="http://schemas.microsoft.com/office/drawing/2014/main" val="3994027432"/>
                  </a:ext>
                </a:extLst>
              </a:tr>
              <a:tr h="151036">
                <a:tc>
                  <a:txBody>
                    <a:bodyPr/>
                    <a:lstStyle/>
                    <a:p>
                      <a:pPr algn="l" fontAlgn="b"/>
                      <a:r>
                        <a:rPr lang="en-US" sz="900" u="none" strike="noStrike">
                          <a:effectLst/>
                        </a:rPr>
                        <a:t>Lunch club, focus, gardening club, coffee mornings, age concern, film shows</a:t>
                      </a:r>
                      <a:endParaRPr lang="en-US" sz="900" b="0" i="0" u="none" strike="noStrike">
                        <a:solidFill>
                          <a:srgbClr val="000000"/>
                        </a:solidFill>
                        <a:effectLst/>
                        <a:latin typeface="Calibri" panose="020F0502020204030204" pitchFamily="34" charset="0"/>
                      </a:endParaRPr>
                    </a:p>
                  </a:txBody>
                  <a:tcPr marL="7552" marR="7552" marT="7552" marB="0" anchor="b"/>
                </a:tc>
                <a:extLst>
                  <a:ext uri="{0D108BD9-81ED-4DB2-BD59-A6C34878D82A}">
                    <a16:rowId xmlns:a16="http://schemas.microsoft.com/office/drawing/2014/main" val="387929641"/>
                  </a:ext>
                </a:extLst>
              </a:tr>
              <a:tr h="151036">
                <a:tc>
                  <a:txBody>
                    <a:bodyPr/>
                    <a:lstStyle/>
                    <a:p>
                      <a:pPr algn="l" fontAlgn="b"/>
                      <a:r>
                        <a:rPr lang="en-US" sz="900" u="none" strike="noStrike" dirty="0">
                          <a:effectLst/>
                        </a:rPr>
                        <a:t>Cricket Fan</a:t>
                      </a:r>
                      <a:endParaRPr lang="en-US" sz="900" b="0" i="0" u="none" strike="noStrike" dirty="0">
                        <a:solidFill>
                          <a:srgbClr val="000000"/>
                        </a:solidFill>
                        <a:effectLst/>
                        <a:latin typeface="Calibri" panose="020F0502020204030204" pitchFamily="34" charset="0"/>
                      </a:endParaRPr>
                    </a:p>
                  </a:txBody>
                  <a:tcPr marL="7552" marR="7552" marT="7552" marB="0" anchor="b"/>
                </a:tc>
                <a:extLst>
                  <a:ext uri="{0D108BD9-81ED-4DB2-BD59-A6C34878D82A}">
                    <a16:rowId xmlns:a16="http://schemas.microsoft.com/office/drawing/2014/main" val="2803004322"/>
                  </a:ext>
                </a:extLst>
              </a:tr>
            </a:tbl>
          </a:graphicData>
        </a:graphic>
      </p:graphicFrame>
    </p:spTree>
    <p:extLst>
      <p:ext uri="{BB962C8B-B14F-4D97-AF65-F5344CB8AC3E}">
        <p14:creationId xmlns:p14="http://schemas.microsoft.com/office/powerpoint/2010/main" val="36065421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7FA4D6-119E-450C-9CA4-3DFFF0AC898C}"/>
              </a:ext>
            </a:extLst>
          </p:cNvPr>
          <p:cNvSpPr>
            <a:spLocks noGrp="1"/>
          </p:cNvSpPr>
          <p:nvPr>
            <p:ph type="title"/>
          </p:nvPr>
        </p:nvSpPr>
        <p:spPr>
          <a:xfrm>
            <a:off x="838200" y="365125"/>
            <a:ext cx="10515600" cy="456911"/>
          </a:xfrm>
        </p:spPr>
        <p:txBody>
          <a:bodyPr>
            <a:normAutofit/>
          </a:bodyPr>
          <a:lstStyle/>
          <a:p>
            <a:r>
              <a:rPr lang="en-GB" sz="2000" b="1" dirty="0"/>
              <a:t>Thematic Question Responses</a:t>
            </a:r>
            <a:endParaRPr lang="en-US" sz="2000" b="1" dirty="0"/>
          </a:p>
        </p:txBody>
      </p:sp>
      <p:graphicFrame>
        <p:nvGraphicFramePr>
          <p:cNvPr id="6" name="Content Placeholder 5">
            <a:extLst>
              <a:ext uri="{FF2B5EF4-FFF2-40B4-BE49-F238E27FC236}">
                <a16:creationId xmlns:a16="http://schemas.microsoft.com/office/drawing/2014/main" id="{33F0C3BE-14C6-4830-8C3D-77B1155D1FCA}"/>
              </a:ext>
            </a:extLst>
          </p:cNvPr>
          <p:cNvGraphicFramePr>
            <a:graphicFrameLocks noGrp="1"/>
          </p:cNvGraphicFramePr>
          <p:nvPr>
            <p:ph idx="1"/>
            <p:extLst>
              <p:ext uri="{D42A27DB-BD31-4B8C-83A1-F6EECF244321}">
                <p14:modId xmlns:p14="http://schemas.microsoft.com/office/powerpoint/2010/main" val="17268747"/>
              </p:ext>
            </p:extLst>
          </p:nvPr>
        </p:nvGraphicFramePr>
        <p:xfrm>
          <a:off x="838200" y="1156448"/>
          <a:ext cx="10515600" cy="1526727"/>
        </p:xfrm>
        <a:graphic>
          <a:graphicData uri="http://schemas.openxmlformats.org/drawingml/2006/table">
            <a:tbl>
              <a:tblPr>
                <a:tableStyleId>{5C22544A-7EE6-4342-B048-85BDC9FD1C3A}</a:tableStyleId>
              </a:tblPr>
              <a:tblGrid>
                <a:gridCol w="9909841">
                  <a:extLst>
                    <a:ext uri="{9D8B030D-6E8A-4147-A177-3AD203B41FA5}">
                      <a16:colId xmlns:a16="http://schemas.microsoft.com/office/drawing/2014/main" val="1293574425"/>
                    </a:ext>
                  </a:extLst>
                </a:gridCol>
                <a:gridCol w="605759">
                  <a:extLst>
                    <a:ext uri="{9D8B030D-6E8A-4147-A177-3AD203B41FA5}">
                      <a16:colId xmlns:a16="http://schemas.microsoft.com/office/drawing/2014/main" val="165386198"/>
                    </a:ext>
                  </a:extLst>
                </a:gridCol>
              </a:tblGrid>
              <a:tr h="189357">
                <a:tc>
                  <a:txBody>
                    <a:bodyPr/>
                    <a:lstStyle/>
                    <a:p>
                      <a:pPr algn="l" fontAlgn="b"/>
                      <a:r>
                        <a:rPr lang="en-US" sz="1100" u="none" strike="noStrike" dirty="0">
                          <a:effectLst/>
                        </a:rPr>
                        <a:t>Focused on young children (under 10s)</a:t>
                      </a:r>
                      <a:endParaRPr lang="en-US" sz="1100" b="1" i="0" u="none" strike="noStrike" dirty="0">
                        <a:solidFill>
                          <a:srgbClr val="000000"/>
                        </a:solidFill>
                        <a:effectLst/>
                        <a:latin typeface="Calibri" panose="020F0502020204030204" pitchFamily="34" charset="0"/>
                      </a:endParaRPr>
                    </a:p>
                  </a:txBody>
                  <a:tcPr marL="9468" marR="9468" marT="9468" marB="0" anchor="b"/>
                </a:tc>
                <a:tc>
                  <a:txBody>
                    <a:bodyPr/>
                    <a:lstStyle/>
                    <a:p>
                      <a:pPr algn="r" fontAlgn="b"/>
                      <a:r>
                        <a:rPr lang="en-US" sz="1100" u="none" strike="noStrike">
                          <a:effectLst/>
                        </a:rPr>
                        <a:t>2.5</a:t>
                      </a:r>
                      <a:endParaRPr lang="en-US" sz="1100" b="0" i="0" u="none" strike="noStrike">
                        <a:solidFill>
                          <a:srgbClr val="000000"/>
                        </a:solidFill>
                        <a:effectLst/>
                        <a:latin typeface="Calibri" panose="020F0502020204030204" pitchFamily="34" charset="0"/>
                      </a:endParaRPr>
                    </a:p>
                  </a:txBody>
                  <a:tcPr marL="9468" marR="9468" marT="9468" marB="0" anchor="b"/>
                </a:tc>
                <a:extLst>
                  <a:ext uri="{0D108BD9-81ED-4DB2-BD59-A6C34878D82A}">
                    <a16:rowId xmlns:a16="http://schemas.microsoft.com/office/drawing/2014/main" val="3399081290"/>
                  </a:ext>
                </a:extLst>
              </a:tr>
              <a:tr h="189357">
                <a:tc>
                  <a:txBody>
                    <a:bodyPr/>
                    <a:lstStyle/>
                    <a:p>
                      <a:pPr algn="l" fontAlgn="b"/>
                      <a:r>
                        <a:rPr lang="en-US" sz="1100" u="none" strike="noStrike" dirty="0">
                          <a:effectLst/>
                        </a:rPr>
                        <a:t>Focused on older children (10-18)</a:t>
                      </a:r>
                      <a:endParaRPr lang="en-US" sz="1100" b="1" i="0" u="none" strike="noStrike" dirty="0">
                        <a:solidFill>
                          <a:srgbClr val="000000"/>
                        </a:solidFill>
                        <a:effectLst/>
                        <a:latin typeface="Calibri" panose="020F0502020204030204" pitchFamily="34" charset="0"/>
                      </a:endParaRPr>
                    </a:p>
                  </a:txBody>
                  <a:tcPr marL="9468" marR="9468" marT="9468" marB="0" anchor="b"/>
                </a:tc>
                <a:tc>
                  <a:txBody>
                    <a:bodyPr/>
                    <a:lstStyle/>
                    <a:p>
                      <a:pPr algn="r" fontAlgn="b"/>
                      <a:r>
                        <a:rPr lang="en-US" sz="1100" u="none" strike="noStrike">
                          <a:effectLst/>
                        </a:rPr>
                        <a:t>3.2</a:t>
                      </a:r>
                      <a:endParaRPr lang="en-US" sz="1100" b="0" i="0" u="none" strike="noStrike">
                        <a:solidFill>
                          <a:srgbClr val="000000"/>
                        </a:solidFill>
                        <a:effectLst/>
                        <a:latin typeface="Calibri" panose="020F0502020204030204" pitchFamily="34" charset="0"/>
                      </a:endParaRPr>
                    </a:p>
                  </a:txBody>
                  <a:tcPr marL="9468" marR="9468" marT="9468" marB="0" anchor="b"/>
                </a:tc>
                <a:extLst>
                  <a:ext uri="{0D108BD9-81ED-4DB2-BD59-A6C34878D82A}">
                    <a16:rowId xmlns:a16="http://schemas.microsoft.com/office/drawing/2014/main" val="2169349466"/>
                  </a:ext>
                </a:extLst>
              </a:tr>
              <a:tr h="189357">
                <a:tc>
                  <a:txBody>
                    <a:bodyPr/>
                    <a:lstStyle/>
                    <a:p>
                      <a:pPr algn="l" fontAlgn="b"/>
                      <a:r>
                        <a:rPr lang="en-US" sz="1100" u="none" strike="noStrike">
                          <a:effectLst/>
                        </a:rPr>
                        <a:t>Focused on older generations (65+)</a:t>
                      </a:r>
                      <a:endParaRPr lang="en-US" sz="1100" b="1" i="0" u="none" strike="noStrike">
                        <a:solidFill>
                          <a:srgbClr val="000000"/>
                        </a:solidFill>
                        <a:effectLst/>
                        <a:latin typeface="Calibri" panose="020F0502020204030204" pitchFamily="34" charset="0"/>
                      </a:endParaRPr>
                    </a:p>
                  </a:txBody>
                  <a:tcPr marL="9468" marR="9468" marT="9468" marB="0" anchor="b"/>
                </a:tc>
                <a:tc>
                  <a:txBody>
                    <a:bodyPr/>
                    <a:lstStyle/>
                    <a:p>
                      <a:pPr algn="r" fontAlgn="b"/>
                      <a:r>
                        <a:rPr lang="en-US" sz="1100" u="none" strike="noStrike">
                          <a:effectLst/>
                        </a:rPr>
                        <a:t>3.4</a:t>
                      </a:r>
                      <a:endParaRPr lang="en-US" sz="1100" b="0" i="0" u="none" strike="noStrike">
                        <a:solidFill>
                          <a:srgbClr val="000000"/>
                        </a:solidFill>
                        <a:effectLst/>
                        <a:latin typeface="Calibri" panose="020F0502020204030204" pitchFamily="34" charset="0"/>
                      </a:endParaRPr>
                    </a:p>
                  </a:txBody>
                  <a:tcPr marL="9468" marR="9468" marT="9468" marB="0" anchor="b"/>
                </a:tc>
                <a:extLst>
                  <a:ext uri="{0D108BD9-81ED-4DB2-BD59-A6C34878D82A}">
                    <a16:rowId xmlns:a16="http://schemas.microsoft.com/office/drawing/2014/main" val="3523559711"/>
                  </a:ext>
                </a:extLst>
              </a:tr>
              <a:tr h="189357">
                <a:tc>
                  <a:txBody>
                    <a:bodyPr/>
                    <a:lstStyle/>
                    <a:p>
                      <a:pPr algn="l" fontAlgn="b"/>
                      <a:r>
                        <a:rPr lang="en-US" sz="1100" u="none" strike="noStrike">
                          <a:effectLst/>
                        </a:rPr>
                        <a:t>Focused on improving existing community assets</a:t>
                      </a:r>
                      <a:endParaRPr lang="en-US" sz="1100" b="1" i="0" u="none" strike="noStrike">
                        <a:solidFill>
                          <a:srgbClr val="000000"/>
                        </a:solidFill>
                        <a:effectLst/>
                        <a:latin typeface="Calibri" panose="020F0502020204030204" pitchFamily="34" charset="0"/>
                      </a:endParaRPr>
                    </a:p>
                  </a:txBody>
                  <a:tcPr marL="9468" marR="9468" marT="9468" marB="0" anchor="b"/>
                </a:tc>
                <a:tc>
                  <a:txBody>
                    <a:bodyPr/>
                    <a:lstStyle/>
                    <a:p>
                      <a:pPr algn="r" fontAlgn="b"/>
                      <a:r>
                        <a:rPr lang="en-US" sz="1100" u="none" strike="noStrike">
                          <a:effectLst/>
                        </a:rPr>
                        <a:t>3.1</a:t>
                      </a:r>
                      <a:endParaRPr lang="en-US" sz="1100" b="0" i="0" u="none" strike="noStrike">
                        <a:solidFill>
                          <a:srgbClr val="000000"/>
                        </a:solidFill>
                        <a:effectLst/>
                        <a:latin typeface="Calibri" panose="020F0502020204030204" pitchFamily="34" charset="0"/>
                      </a:endParaRPr>
                    </a:p>
                  </a:txBody>
                  <a:tcPr marL="9468" marR="9468" marT="9468" marB="0" anchor="b"/>
                </a:tc>
                <a:extLst>
                  <a:ext uri="{0D108BD9-81ED-4DB2-BD59-A6C34878D82A}">
                    <a16:rowId xmlns:a16="http://schemas.microsoft.com/office/drawing/2014/main" val="3530466356"/>
                  </a:ext>
                </a:extLst>
              </a:tr>
              <a:tr h="189357">
                <a:tc>
                  <a:txBody>
                    <a:bodyPr/>
                    <a:lstStyle/>
                    <a:p>
                      <a:pPr algn="l" fontAlgn="b"/>
                      <a:r>
                        <a:rPr lang="en-US" sz="1100" u="none" strike="noStrike">
                          <a:effectLst/>
                        </a:rPr>
                        <a:t>Focused on providing new community assets</a:t>
                      </a:r>
                      <a:endParaRPr lang="en-US" sz="1100" b="1" i="0" u="none" strike="noStrike">
                        <a:solidFill>
                          <a:srgbClr val="000000"/>
                        </a:solidFill>
                        <a:effectLst/>
                        <a:latin typeface="Calibri" panose="020F0502020204030204" pitchFamily="34" charset="0"/>
                      </a:endParaRPr>
                    </a:p>
                  </a:txBody>
                  <a:tcPr marL="9468" marR="9468" marT="9468" marB="0" anchor="b"/>
                </a:tc>
                <a:tc>
                  <a:txBody>
                    <a:bodyPr/>
                    <a:lstStyle/>
                    <a:p>
                      <a:pPr algn="r" fontAlgn="b"/>
                      <a:r>
                        <a:rPr lang="en-US" sz="1100" u="none" strike="noStrike">
                          <a:effectLst/>
                        </a:rPr>
                        <a:t>3.7</a:t>
                      </a:r>
                      <a:endParaRPr lang="en-US" sz="1100" b="0" i="0" u="none" strike="noStrike">
                        <a:solidFill>
                          <a:srgbClr val="000000"/>
                        </a:solidFill>
                        <a:effectLst/>
                        <a:latin typeface="Calibri" panose="020F0502020204030204" pitchFamily="34" charset="0"/>
                      </a:endParaRPr>
                    </a:p>
                  </a:txBody>
                  <a:tcPr marL="9468" marR="9468" marT="9468" marB="0" anchor="b"/>
                </a:tc>
                <a:extLst>
                  <a:ext uri="{0D108BD9-81ED-4DB2-BD59-A6C34878D82A}">
                    <a16:rowId xmlns:a16="http://schemas.microsoft.com/office/drawing/2014/main" val="156434806"/>
                  </a:ext>
                </a:extLst>
              </a:tr>
              <a:tr h="189357">
                <a:tc>
                  <a:txBody>
                    <a:bodyPr/>
                    <a:lstStyle/>
                    <a:p>
                      <a:pPr algn="l" fontAlgn="b"/>
                      <a:r>
                        <a:rPr lang="en-US" sz="1100" u="none" strike="noStrike">
                          <a:effectLst/>
                        </a:rPr>
                        <a:t>Importance of geographical distribution of funds across the Parish</a:t>
                      </a:r>
                      <a:endParaRPr lang="en-US" sz="1100" b="1" i="0" u="none" strike="noStrike">
                        <a:solidFill>
                          <a:srgbClr val="000000"/>
                        </a:solidFill>
                        <a:effectLst/>
                        <a:latin typeface="Calibri" panose="020F0502020204030204" pitchFamily="34" charset="0"/>
                      </a:endParaRPr>
                    </a:p>
                  </a:txBody>
                  <a:tcPr marL="9468" marR="9468" marT="9468" marB="0" anchor="b"/>
                </a:tc>
                <a:tc>
                  <a:txBody>
                    <a:bodyPr/>
                    <a:lstStyle/>
                    <a:p>
                      <a:pPr algn="r" fontAlgn="b"/>
                      <a:r>
                        <a:rPr lang="en-US" sz="1100" u="none" strike="noStrike">
                          <a:effectLst/>
                        </a:rPr>
                        <a:t>3.5</a:t>
                      </a:r>
                      <a:endParaRPr lang="en-US" sz="1100" b="0" i="0" u="none" strike="noStrike">
                        <a:solidFill>
                          <a:srgbClr val="000000"/>
                        </a:solidFill>
                        <a:effectLst/>
                        <a:latin typeface="Calibri" panose="020F0502020204030204" pitchFamily="34" charset="0"/>
                      </a:endParaRPr>
                    </a:p>
                  </a:txBody>
                  <a:tcPr marL="9468" marR="9468" marT="9468" marB="0" anchor="b"/>
                </a:tc>
                <a:extLst>
                  <a:ext uri="{0D108BD9-81ED-4DB2-BD59-A6C34878D82A}">
                    <a16:rowId xmlns:a16="http://schemas.microsoft.com/office/drawing/2014/main" val="1687109043"/>
                  </a:ext>
                </a:extLst>
              </a:tr>
              <a:tr h="201228">
                <a:tc>
                  <a:txBody>
                    <a:bodyPr/>
                    <a:lstStyle/>
                    <a:p>
                      <a:pPr algn="l" fontAlgn="b"/>
                      <a:r>
                        <a:rPr lang="en-US" sz="1100" u="none" strike="noStrike">
                          <a:effectLst/>
                        </a:rPr>
                        <a:t>Focused on sports, recreation and leisure activities (including those technically termed "infrastructure" projects)</a:t>
                      </a:r>
                      <a:endParaRPr lang="en-US" sz="1100" b="1" i="0" u="none" strike="noStrike">
                        <a:solidFill>
                          <a:srgbClr val="000000"/>
                        </a:solidFill>
                        <a:effectLst/>
                        <a:latin typeface="Calibri" panose="020F0502020204030204" pitchFamily="34" charset="0"/>
                      </a:endParaRPr>
                    </a:p>
                  </a:txBody>
                  <a:tcPr marL="9468" marR="9468" marT="9468" marB="0" anchor="b"/>
                </a:tc>
                <a:tc>
                  <a:txBody>
                    <a:bodyPr/>
                    <a:lstStyle/>
                    <a:p>
                      <a:pPr algn="r" fontAlgn="b"/>
                      <a:r>
                        <a:rPr lang="en-US" sz="1100" u="none" strike="noStrike">
                          <a:effectLst/>
                        </a:rPr>
                        <a:t>3.2</a:t>
                      </a:r>
                      <a:endParaRPr lang="en-US" sz="1100" b="0" i="0" u="none" strike="noStrike">
                        <a:solidFill>
                          <a:srgbClr val="000000"/>
                        </a:solidFill>
                        <a:effectLst/>
                        <a:latin typeface="Calibri" panose="020F0502020204030204" pitchFamily="34" charset="0"/>
                      </a:endParaRPr>
                    </a:p>
                  </a:txBody>
                  <a:tcPr marL="9468" marR="9468" marT="9468" marB="0" anchor="b"/>
                </a:tc>
                <a:extLst>
                  <a:ext uri="{0D108BD9-81ED-4DB2-BD59-A6C34878D82A}">
                    <a16:rowId xmlns:a16="http://schemas.microsoft.com/office/drawing/2014/main" val="469771066"/>
                  </a:ext>
                </a:extLst>
              </a:tr>
              <a:tr h="189357">
                <a:tc>
                  <a:txBody>
                    <a:bodyPr/>
                    <a:lstStyle/>
                    <a:p>
                      <a:pPr algn="l" fontAlgn="b"/>
                      <a:r>
                        <a:rPr lang="en-US" sz="1100" u="none" strike="noStrike" dirty="0">
                          <a:effectLst/>
                        </a:rPr>
                        <a:t>Focused on physical infrastructure (specifically not sports, recreation or leisure-focused, and even where technically the responsibility of other levels of Government)</a:t>
                      </a:r>
                      <a:endParaRPr lang="en-US" sz="1100" b="1" i="0" u="none" strike="noStrike" dirty="0">
                        <a:solidFill>
                          <a:srgbClr val="000000"/>
                        </a:solidFill>
                        <a:effectLst/>
                        <a:latin typeface="Calibri" panose="020F0502020204030204" pitchFamily="34" charset="0"/>
                      </a:endParaRPr>
                    </a:p>
                  </a:txBody>
                  <a:tcPr marL="9468" marR="9468" marT="9468" marB="0" anchor="b"/>
                </a:tc>
                <a:tc>
                  <a:txBody>
                    <a:bodyPr/>
                    <a:lstStyle/>
                    <a:p>
                      <a:pPr algn="r" fontAlgn="b"/>
                      <a:r>
                        <a:rPr lang="en-US" sz="1100" u="none" strike="noStrike" dirty="0">
                          <a:effectLst/>
                        </a:rPr>
                        <a:t>3.1</a:t>
                      </a:r>
                      <a:endParaRPr lang="en-US" sz="1100" b="0" i="0" u="none" strike="noStrike" dirty="0">
                        <a:solidFill>
                          <a:srgbClr val="000000"/>
                        </a:solidFill>
                        <a:effectLst/>
                        <a:latin typeface="Calibri" panose="020F0502020204030204" pitchFamily="34" charset="0"/>
                      </a:endParaRPr>
                    </a:p>
                  </a:txBody>
                  <a:tcPr marL="9468" marR="9468" marT="9468" marB="0" anchor="b"/>
                </a:tc>
                <a:extLst>
                  <a:ext uri="{0D108BD9-81ED-4DB2-BD59-A6C34878D82A}">
                    <a16:rowId xmlns:a16="http://schemas.microsoft.com/office/drawing/2014/main" val="203930419"/>
                  </a:ext>
                </a:extLst>
              </a:tr>
            </a:tbl>
          </a:graphicData>
        </a:graphic>
      </p:graphicFrame>
      <p:sp>
        <p:nvSpPr>
          <p:cNvPr id="7" name="TextBox 6">
            <a:extLst>
              <a:ext uri="{FF2B5EF4-FFF2-40B4-BE49-F238E27FC236}">
                <a16:creationId xmlns:a16="http://schemas.microsoft.com/office/drawing/2014/main" id="{F18F3241-6E1A-4E88-ADA5-4DE73CD736E5}"/>
              </a:ext>
            </a:extLst>
          </p:cNvPr>
          <p:cNvSpPr txBox="1"/>
          <p:nvPr/>
        </p:nvSpPr>
        <p:spPr>
          <a:xfrm>
            <a:off x="838200" y="2844800"/>
            <a:ext cx="10515600" cy="2478627"/>
          </a:xfrm>
          <a:prstGeom prst="rect">
            <a:avLst/>
          </a:prstGeom>
          <a:noFill/>
        </p:spPr>
        <p:txBody>
          <a:bodyPr wrap="square" rtlCol="0">
            <a:spAutoFit/>
          </a:bodyPr>
          <a:lstStyle/>
          <a:p>
            <a:pPr marL="230400" indent="-230400">
              <a:lnSpc>
                <a:spcPct val="90000"/>
              </a:lnSpc>
              <a:spcBef>
                <a:spcPts val="1000"/>
              </a:spcBef>
              <a:buFont typeface="Arial" panose="020B0604020202020204" pitchFamily="34" charset="0"/>
              <a:buChar char="•"/>
            </a:pPr>
            <a:r>
              <a:rPr lang="en-GB" sz="1400" dirty="0"/>
              <a:t>Lack of support for Under 10s main outlier, potentially in response to recent playground project</a:t>
            </a:r>
          </a:p>
          <a:p>
            <a:pPr marL="230400" indent="-230400">
              <a:lnSpc>
                <a:spcPct val="90000"/>
              </a:lnSpc>
              <a:spcBef>
                <a:spcPts val="1000"/>
              </a:spcBef>
              <a:buFont typeface="Arial" panose="020B0604020202020204" pitchFamily="34" charset="0"/>
              <a:buChar char="•"/>
            </a:pPr>
            <a:r>
              <a:rPr lang="en-GB" sz="1400" dirty="0"/>
              <a:t>Support for older adult generations slightly up on older children</a:t>
            </a:r>
          </a:p>
          <a:p>
            <a:pPr marL="230400" indent="-230400">
              <a:lnSpc>
                <a:spcPct val="90000"/>
              </a:lnSpc>
              <a:spcBef>
                <a:spcPts val="1000"/>
              </a:spcBef>
              <a:buFont typeface="Arial" panose="020B0604020202020204" pitchFamily="34" charset="0"/>
              <a:buChar char="•"/>
            </a:pPr>
            <a:r>
              <a:rPr lang="en-GB" sz="1400" dirty="0"/>
              <a:t>No 18-64 category included (hard to see what one could learn from that, or what those projects could conceivably be)</a:t>
            </a:r>
          </a:p>
          <a:p>
            <a:pPr marL="230400" indent="-230400">
              <a:lnSpc>
                <a:spcPct val="90000"/>
              </a:lnSpc>
              <a:spcBef>
                <a:spcPts val="1000"/>
              </a:spcBef>
              <a:buFont typeface="Arial" panose="020B0604020202020204" pitchFamily="34" charset="0"/>
              <a:buChar char="•"/>
            </a:pPr>
            <a:r>
              <a:rPr lang="en-GB" sz="1400" dirty="0"/>
              <a:t>Worth bearing in mind the population cross-section as well as lack of likelihood that many children voted (and almost certainly very few under 10s)</a:t>
            </a:r>
          </a:p>
          <a:p>
            <a:pPr marL="230400" indent="-230400">
              <a:lnSpc>
                <a:spcPct val="90000"/>
              </a:lnSpc>
              <a:spcBef>
                <a:spcPts val="1000"/>
              </a:spcBef>
              <a:buFont typeface="Arial" panose="020B0604020202020204" pitchFamily="34" charset="0"/>
              <a:buChar char="•"/>
            </a:pPr>
            <a:r>
              <a:rPr lang="en-GB" sz="1400" dirty="0"/>
              <a:t>Expenditure on assets (new and improved) both reasonable</a:t>
            </a:r>
          </a:p>
          <a:p>
            <a:pPr marL="230400" indent="-230400">
              <a:lnSpc>
                <a:spcPct val="90000"/>
              </a:lnSpc>
              <a:spcBef>
                <a:spcPts val="1000"/>
              </a:spcBef>
              <a:buFont typeface="Arial" panose="020B0604020202020204" pitchFamily="34" charset="0"/>
              <a:buChar char="•"/>
            </a:pPr>
            <a:r>
              <a:rPr lang="en-GB" sz="1400" dirty="0"/>
              <a:t>Geographical distribution also scored reasonably well though project priorities don’t bear that out, perhaps as there are few projects which are conceivably located in </a:t>
            </a:r>
            <a:r>
              <a:rPr lang="en-GB" sz="1400" dirty="0" err="1"/>
              <a:t>Shillingford</a:t>
            </a:r>
            <a:r>
              <a:rPr lang="en-GB" sz="1400" dirty="0"/>
              <a:t> (location of Parish assets the prime consideration here) – some of the comments were rather vociferous about this</a:t>
            </a:r>
            <a:endParaRPr lang="en-US" sz="1400" dirty="0"/>
          </a:p>
        </p:txBody>
      </p:sp>
    </p:spTree>
    <p:extLst>
      <p:ext uri="{BB962C8B-B14F-4D97-AF65-F5344CB8AC3E}">
        <p14:creationId xmlns:p14="http://schemas.microsoft.com/office/powerpoint/2010/main" val="10957102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7FA4D6-119E-450C-9CA4-3DFFF0AC898C}"/>
              </a:ext>
            </a:extLst>
          </p:cNvPr>
          <p:cNvSpPr>
            <a:spLocks noGrp="1"/>
          </p:cNvSpPr>
          <p:nvPr>
            <p:ph type="title"/>
          </p:nvPr>
        </p:nvSpPr>
        <p:spPr>
          <a:xfrm>
            <a:off x="838200" y="365125"/>
            <a:ext cx="10515600" cy="456911"/>
          </a:xfrm>
        </p:spPr>
        <p:txBody>
          <a:bodyPr>
            <a:normAutofit/>
          </a:bodyPr>
          <a:lstStyle/>
          <a:p>
            <a:r>
              <a:rPr lang="en-GB" sz="2000" b="1" dirty="0"/>
              <a:t>Comments Summary</a:t>
            </a:r>
            <a:endParaRPr lang="en-US" sz="2000" b="1" dirty="0"/>
          </a:p>
        </p:txBody>
      </p:sp>
      <p:sp>
        <p:nvSpPr>
          <p:cNvPr id="6" name="Content Placeholder 2">
            <a:extLst>
              <a:ext uri="{FF2B5EF4-FFF2-40B4-BE49-F238E27FC236}">
                <a16:creationId xmlns:a16="http://schemas.microsoft.com/office/drawing/2014/main" id="{7FA1F88F-3187-4AE3-B917-C5C09C8A4C32}"/>
              </a:ext>
            </a:extLst>
          </p:cNvPr>
          <p:cNvSpPr>
            <a:spLocks noGrp="1"/>
          </p:cNvSpPr>
          <p:nvPr>
            <p:ph idx="1"/>
          </p:nvPr>
        </p:nvSpPr>
        <p:spPr>
          <a:xfrm>
            <a:off x="838200" y="1061049"/>
            <a:ext cx="10515600" cy="5115914"/>
          </a:xfrm>
        </p:spPr>
        <p:txBody>
          <a:bodyPr>
            <a:normAutofit/>
          </a:bodyPr>
          <a:lstStyle/>
          <a:p>
            <a:r>
              <a:rPr lang="en-GB" sz="1400" dirty="0"/>
              <a:t>In general, most people tried to add value. Predictably, some were rude and showed they had not read or understood the detailed introduction, but there you go</a:t>
            </a:r>
          </a:p>
          <a:p>
            <a:r>
              <a:rPr lang="en-GB" sz="1400" dirty="0"/>
              <a:t>Admin:</a:t>
            </a:r>
          </a:p>
          <a:p>
            <a:pPr lvl="1"/>
            <a:r>
              <a:rPr lang="en-GB" sz="1400" dirty="0"/>
              <a:t>Generally supported with some to and </a:t>
            </a:r>
            <a:r>
              <a:rPr lang="en-GB" sz="1400" dirty="0" err="1"/>
              <a:t>fro</a:t>
            </a:r>
            <a:r>
              <a:rPr lang="en-GB" sz="1400" dirty="0"/>
              <a:t> over costs and capital vs running costs</a:t>
            </a:r>
          </a:p>
          <a:p>
            <a:r>
              <a:rPr lang="en-GB" sz="1400" dirty="0"/>
              <a:t>Assets:</a:t>
            </a:r>
          </a:p>
          <a:p>
            <a:pPr lvl="1"/>
            <a:r>
              <a:rPr lang="en-GB" sz="1400" dirty="0"/>
              <a:t>Lots of queries about various bodies not paying for their own things (church, school, SODC/OCC, cricket club)</a:t>
            </a:r>
          </a:p>
          <a:p>
            <a:pPr lvl="1"/>
            <a:r>
              <a:rPr lang="en-GB" sz="1400" dirty="0"/>
              <a:t>Lots of perfunctory support for replacement of pavilion, but little reasoning</a:t>
            </a:r>
          </a:p>
          <a:p>
            <a:pPr lvl="1"/>
            <a:r>
              <a:rPr lang="en-GB" sz="1400" dirty="0"/>
              <a:t>St Laurence Hall tarmac and railings with a strong showing (presumably via lunch club as they were almost exclusively hand-written and we were specifically asked if they could take a load to fill in and were told how to indicate support for a project not on there)</a:t>
            </a:r>
          </a:p>
          <a:p>
            <a:r>
              <a:rPr lang="en-GB" sz="1400" dirty="0"/>
              <a:t>Infrastructure:</a:t>
            </a:r>
          </a:p>
          <a:p>
            <a:pPr lvl="1"/>
            <a:r>
              <a:rPr lang="en-GB" sz="1400" dirty="0"/>
              <a:t>A mix of concerns about urbanisation regarding path improvements and desires for path improvements</a:t>
            </a:r>
          </a:p>
          <a:p>
            <a:pPr lvl="1"/>
            <a:r>
              <a:rPr lang="en-GB" sz="1400" dirty="0"/>
              <a:t>Lots of perfunctory traffic measures commentary</a:t>
            </a:r>
          </a:p>
          <a:p>
            <a:pPr lvl="1"/>
            <a:r>
              <a:rPr lang="en-GB" sz="1400" dirty="0"/>
              <a:t>Several speed control comments</a:t>
            </a:r>
          </a:p>
          <a:p>
            <a:pPr lvl="1"/>
            <a:r>
              <a:rPr lang="en-GB" sz="1400" dirty="0"/>
              <a:t>We are to “do something about the flooding”. Not sure who to consult on that one…</a:t>
            </a:r>
          </a:p>
          <a:p>
            <a:r>
              <a:rPr lang="en-GB" sz="1400" dirty="0"/>
              <a:t>Recreation:</a:t>
            </a:r>
          </a:p>
          <a:p>
            <a:pPr lvl="1"/>
            <a:r>
              <a:rPr lang="en-US" sz="1400" dirty="0"/>
              <a:t>Only two topics and mainly negative commentary; ‘allotments should be self-funding’ and ‘those awful money-grabbing children have had enough of our money, thank you very much’ seem to be the themes</a:t>
            </a:r>
          </a:p>
        </p:txBody>
      </p:sp>
    </p:spTree>
    <p:extLst>
      <p:ext uri="{BB962C8B-B14F-4D97-AF65-F5344CB8AC3E}">
        <p14:creationId xmlns:p14="http://schemas.microsoft.com/office/powerpoint/2010/main" val="34144148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3AAF28-8EF6-458F-A629-D301F7A08E9E}"/>
              </a:ext>
            </a:extLst>
          </p:cNvPr>
          <p:cNvSpPr>
            <a:spLocks noGrp="1"/>
          </p:cNvSpPr>
          <p:nvPr>
            <p:ph type="title"/>
          </p:nvPr>
        </p:nvSpPr>
        <p:spPr>
          <a:xfrm>
            <a:off x="838200" y="365125"/>
            <a:ext cx="10515600" cy="471637"/>
          </a:xfrm>
        </p:spPr>
        <p:txBody>
          <a:bodyPr>
            <a:normAutofit/>
          </a:bodyPr>
          <a:lstStyle/>
          <a:p>
            <a:r>
              <a:rPr lang="en-GB" sz="2000" b="1" dirty="0"/>
              <a:t>Summary</a:t>
            </a:r>
            <a:endParaRPr lang="en-US" sz="2000" b="1" dirty="0"/>
          </a:p>
        </p:txBody>
      </p:sp>
      <p:sp>
        <p:nvSpPr>
          <p:cNvPr id="3" name="Content Placeholder 2">
            <a:extLst>
              <a:ext uri="{FF2B5EF4-FFF2-40B4-BE49-F238E27FC236}">
                <a16:creationId xmlns:a16="http://schemas.microsoft.com/office/drawing/2014/main" id="{1472C94A-1BCD-4C67-8932-76720AC915DC}"/>
              </a:ext>
            </a:extLst>
          </p:cNvPr>
          <p:cNvSpPr>
            <a:spLocks noGrp="1"/>
          </p:cNvSpPr>
          <p:nvPr>
            <p:ph idx="1"/>
          </p:nvPr>
        </p:nvSpPr>
        <p:spPr>
          <a:xfrm>
            <a:off x="838200" y="1061049"/>
            <a:ext cx="10515600" cy="5115914"/>
          </a:xfrm>
        </p:spPr>
        <p:txBody>
          <a:bodyPr>
            <a:normAutofit/>
          </a:bodyPr>
          <a:lstStyle/>
          <a:p>
            <a:r>
              <a:rPr lang="en-GB" sz="1400" dirty="0"/>
              <a:t>There is a reasonable level of support for most projects, and reasonable levels of opposition too – obviously this was expected in such a wide cross-section and is indicative of the wide-ranging priorities of the stakeholders in a village our size. It does mean when we come to consider each project, we have a reference point for how much support and opposition it has, and in part from what quarters.</a:t>
            </a:r>
          </a:p>
          <a:p>
            <a:r>
              <a:rPr lang="en-GB" sz="1400" dirty="0"/>
              <a:t>Popular projects:</a:t>
            </a:r>
          </a:p>
          <a:p>
            <a:pPr lvl="1"/>
            <a:r>
              <a:rPr lang="en-GB" sz="1400" dirty="0"/>
              <a:t>Reserve held back for assistance with community shop</a:t>
            </a:r>
          </a:p>
          <a:p>
            <a:pPr lvl="1"/>
            <a:r>
              <a:rPr lang="en-GB" sz="1400" dirty="0"/>
              <a:t>Footpath 6 improvement (cut through from Thame Road to Quaker Lane)</a:t>
            </a:r>
          </a:p>
          <a:p>
            <a:pPr lvl="1"/>
            <a:r>
              <a:rPr lang="en-GB" sz="1400" dirty="0"/>
              <a:t>Rod Eyot formal pathway</a:t>
            </a:r>
          </a:p>
          <a:p>
            <a:pPr lvl="1"/>
            <a:r>
              <a:rPr lang="en-GB" sz="1400" dirty="0"/>
              <a:t>Tree planting around village</a:t>
            </a:r>
          </a:p>
          <a:p>
            <a:pPr lvl="1"/>
            <a:r>
              <a:rPr lang="en-GB" sz="1400" dirty="0"/>
              <a:t>(the two pavilion projects…more through priority score than average score)</a:t>
            </a:r>
          </a:p>
          <a:p>
            <a:r>
              <a:rPr lang="en-GB" sz="1400" dirty="0"/>
              <a:t>If we put the cricket pavilion aside, there are some useful stats</a:t>
            </a:r>
          </a:p>
          <a:p>
            <a:r>
              <a:rPr lang="en-GB" sz="1400" dirty="0"/>
              <a:t>The two main things the pavilion debate tells you:</a:t>
            </a:r>
          </a:p>
          <a:p>
            <a:pPr lvl="1"/>
            <a:r>
              <a:rPr lang="en-GB" sz="1400" dirty="0"/>
              <a:t>There are a good number of people in and out of the village who support the club’s preferred refurbishment plan, but that was never in doubt – they have come to our meetings and openly declared themselves and the club is rather large. The club have extensively detailed their arguments in public</a:t>
            </a:r>
          </a:p>
          <a:p>
            <a:pPr lvl="1"/>
            <a:r>
              <a:rPr lang="en-GB" sz="1400" dirty="0"/>
              <a:t>There is certainly an organised group who have not made themselves known as a group nor openly campaigned for what they have voted for. A reasonable bet is we have recently received some correspondence from amongst their number. Perhaps it is time to ask them for their proposal for the pavilion that seemingly only they want to build…</a:t>
            </a:r>
          </a:p>
          <a:p>
            <a:endParaRPr lang="en-GB" sz="1800" dirty="0"/>
          </a:p>
        </p:txBody>
      </p:sp>
    </p:spTree>
    <p:extLst>
      <p:ext uri="{BB962C8B-B14F-4D97-AF65-F5344CB8AC3E}">
        <p14:creationId xmlns:p14="http://schemas.microsoft.com/office/powerpoint/2010/main" val="26088074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3AAF28-8EF6-458F-A629-D301F7A08E9E}"/>
              </a:ext>
            </a:extLst>
          </p:cNvPr>
          <p:cNvSpPr>
            <a:spLocks noGrp="1"/>
          </p:cNvSpPr>
          <p:nvPr>
            <p:ph type="title"/>
          </p:nvPr>
        </p:nvSpPr>
        <p:spPr>
          <a:xfrm>
            <a:off x="838200" y="365125"/>
            <a:ext cx="10515600" cy="471637"/>
          </a:xfrm>
        </p:spPr>
        <p:txBody>
          <a:bodyPr>
            <a:normAutofit/>
          </a:bodyPr>
          <a:lstStyle/>
          <a:p>
            <a:r>
              <a:rPr lang="en-GB" sz="2000" b="1" dirty="0"/>
              <a:t>Summary</a:t>
            </a:r>
            <a:endParaRPr lang="en-US" sz="2000" b="1" dirty="0"/>
          </a:p>
        </p:txBody>
      </p:sp>
      <p:sp>
        <p:nvSpPr>
          <p:cNvPr id="3" name="Content Placeholder 2">
            <a:extLst>
              <a:ext uri="{FF2B5EF4-FFF2-40B4-BE49-F238E27FC236}">
                <a16:creationId xmlns:a16="http://schemas.microsoft.com/office/drawing/2014/main" id="{1472C94A-1BCD-4C67-8932-76720AC915DC}"/>
              </a:ext>
            </a:extLst>
          </p:cNvPr>
          <p:cNvSpPr>
            <a:spLocks noGrp="1"/>
          </p:cNvSpPr>
          <p:nvPr>
            <p:ph idx="1"/>
          </p:nvPr>
        </p:nvSpPr>
        <p:spPr>
          <a:xfrm>
            <a:off x="838200" y="1061049"/>
            <a:ext cx="10515600" cy="5115914"/>
          </a:xfrm>
        </p:spPr>
        <p:txBody>
          <a:bodyPr>
            <a:normAutofit/>
          </a:bodyPr>
          <a:lstStyle/>
          <a:p>
            <a:r>
              <a:rPr lang="en-GB" sz="1400" dirty="0"/>
              <a:t>Average negative voting (score of 1) was. C.44% - all scores should be looked at in that context. In general, it would be a fair assumption that for many people they have a few things they like and if it doesn’t fit, it gets scored low. Also tactical voting naturally dictates more emphasis on 1s where a respondent wants to create a comparative advantage to their preferred projects (some did this more than others, but the prevalent grouping is very clear)</a:t>
            </a:r>
          </a:p>
          <a:p>
            <a:r>
              <a:rPr lang="en-GB" sz="1400" dirty="0"/>
              <a:t>What is stark about the highest overall scoring projects is they attracted little antipathy rather than overwhelming support – the top 6 average scores were also the recipients of the 6 lowest negative scores (17-26%, </a:t>
            </a:r>
            <a:r>
              <a:rPr lang="en-GB" sz="1400" dirty="0" err="1"/>
              <a:t>ave.</a:t>
            </a:r>
            <a:r>
              <a:rPr lang="en-GB" sz="1400" dirty="0"/>
              <a:t> 22% vs 44%, no other scores under 31%)</a:t>
            </a:r>
          </a:p>
          <a:p>
            <a:r>
              <a:rPr lang="en-GB" sz="1400" dirty="0"/>
              <a:t>Negative filtering is also worth considering (what do people dislike), but it is worth remembering the average (certainly with the handful of outlier projects removed) project is a little under half of everyone says no, and around half say yes, but subdivide it by varying degrees of strength</a:t>
            </a:r>
          </a:p>
          <a:p>
            <a:r>
              <a:rPr lang="en-GB" sz="1400" dirty="0"/>
              <a:t>With the breadth of opinion, the differences in averages are not huge – especially considering size of sample, various tactical voting respondents and this narrowness, it seems arbitrary to say a project with a score of 2.4 is unpopular, but one of 2.6 is popular, but that’s the difference between 20</a:t>
            </a:r>
            <a:r>
              <a:rPr lang="en-GB" sz="1400" baseline="30000" dirty="0"/>
              <a:t>th</a:t>
            </a:r>
            <a:r>
              <a:rPr lang="en-GB" sz="1400" dirty="0"/>
              <a:t> and 8</a:t>
            </a:r>
            <a:r>
              <a:rPr lang="en-GB" sz="1400" baseline="30000" dirty="0"/>
              <a:t>th</a:t>
            </a:r>
            <a:r>
              <a:rPr lang="en-GB" sz="1400" dirty="0"/>
              <a:t> place… so we should be careful how we interpret all of this</a:t>
            </a:r>
          </a:p>
          <a:p>
            <a:endParaRPr lang="en-GB" sz="1400" dirty="0"/>
          </a:p>
          <a:p>
            <a:endParaRPr lang="en-GB" sz="1400" dirty="0"/>
          </a:p>
          <a:p>
            <a:r>
              <a:rPr lang="en-GB" sz="1400" dirty="0"/>
              <a:t>We should discuss what we’d like to do with this information. My view is we should have a discussion around how we would like to incorporate any findings into our existing framework, how we would like to amend that framework. Once we have done that, we can look at all the projects and try to ‘score’ them again (assuming the resulting framework has a score) and then decide what we would like to pursue and when (which will need detail like project teams and leads, likely or maximum PC contribution, CIL-status, grants etc and much more). I do not recommend picking the first big number </a:t>
            </a:r>
            <a:r>
              <a:rPr lang="en-GB" sz="1400"/>
              <a:t>and ploughing on…</a:t>
            </a:r>
            <a:endParaRPr lang="en-GB" sz="1400" dirty="0"/>
          </a:p>
        </p:txBody>
      </p:sp>
    </p:spTree>
    <p:extLst>
      <p:ext uri="{BB962C8B-B14F-4D97-AF65-F5344CB8AC3E}">
        <p14:creationId xmlns:p14="http://schemas.microsoft.com/office/powerpoint/2010/main" val="24104379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A1EF95-875E-4C72-8E4A-3D8EE54763A5}"/>
              </a:ext>
            </a:extLst>
          </p:cNvPr>
          <p:cNvSpPr>
            <a:spLocks noGrp="1"/>
          </p:cNvSpPr>
          <p:nvPr>
            <p:ph type="title"/>
          </p:nvPr>
        </p:nvSpPr>
        <p:spPr>
          <a:xfrm>
            <a:off x="838200" y="365126"/>
            <a:ext cx="10515600" cy="566528"/>
          </a:xfrm>
        </p:spPr>
        <p:txBody>
          <a:bodyPr>
            <a:normAutofit/>
          </a:bodyPr>
          <a:lstStyle/>
          <a:p>
            <a:r>
              <a:rPr lang="en-GB" sz="2000" b="1" dirty="0"/>
              <a:t>How to Use the Data</a:t>
            </a:r>
            <a:endParaRPr lang="en-US" sz="2000" b="1" dirty="0"/>
          </a:p>
        </p:txBody>
      </p:sp>
      <p:sp>
        <p:nvSpPr>
          <p:cNvPr id="3" name="Content Placeholder 2">
            <a:extLst>
              <a:ext uri="{FF2B5EF4-FFF2-40B4-BE49-F238E27FC236}">
                <a16:creationId xmlns:a16="http://schemas.microsoft.com/office/drawing/2014/main" id="{9E6B704A-14F8-4B35-9C66-C95169F31C2A}"/>
              </a:ext>
            </a:extLst>
          </p:cNvPr>
          <p:cNvSpPr>
            <a:spLocks noGrp="1"/>
          </p:cNvSpPr>
          <p:nvPr>
            <p:ph idx="1"/>
          </p:nvPr>
        </p:nvSpPr>
        <p:spPr>
          <a:xfrm>
            <a:off x="838200" y="931654"/>
            <a:ext cx="10515600" cy="5245309"/>
          </a:xfrm>
        </p:spPr>
        <p:txBody>
          <a:bodyPr>
            <a:normAutofit/>
          </a:bodyPr>
          <a:lstStyle/>
          <a:p>
            <a:r>
              <a:rPr lang="en-GB" sz="1400" dirty="0"/>
              <a:t>We have an Excel workbook with a variety of worksheet and a pdf download of histograms and tables direct from SurveyMonkey breaking down responses by question</a:t>
            </a:r>
          </a:p>
          <a:p>
            <a:r>
              <a:rPr lang="en-GB" sz="1400" dirty="0"/>
              <a:t>The pdf doesn’t work for the priority questions but we can recreate them from the raw data</a:t>
            </a:r>
          </a:p>
          <a:p>
            <a:r>
              <a:rPr lang="en-GB" sz="1400" dirty="0"/>
              <a:t>The pdf isn’t 100% accurate as it was the download I took when I shut the survey a day early by mistake before re-opening (so c.287 rather than 306 respondents – I’m trying to get the full version from SurveyMonkey without having to pay another £99), but it’s indicative</a:t>
            </a:r>
          </a:p>
          <a:p>
            <a:r>
              <a:rPr lang="en-GB" sz="1400" dirty="0"/>
              <a:t>The data has two main scales for scoring comparison – priority and average score (over thematic and project-based questions)</a:t>
            </a:r>
          </a:p>
          <a:p>
            <a:r>
              <a:rPr lang="en-GB" sz="1400" dirty="0"/>
              <a:t>This slide deck draws out some stats from both and from interrogating the raw data</a:t>
            </a:r>
          </a:p>
          <a:p>
            <a:r>
              <a:rPr lang="en-GB" sz="1400" dirty="0"/>
              <a:t>The accompanying Excel spreadsheet has all the raw data and a few tools</a:t>
            </a:r>
          </a:p>
          <a:p>
            <a:pPr lvl="1"/>
            <a:r>
              <a:rPr lang="en-GB" sz="1400" dirty="0"/>
              <a:t>Thematic Response Averages and pivot</a:t>
            </a:r>
          </a:p>
          <a:p>
            <a:pPr lvl="1"/>
            <a:r>
              <a:rPr lang="en-GB" sz="1400" dirty="0"/>
              <a:t>Average Scores and pivot</a:t>
            </a:r>
          </a:p>
          <a:p>
            <a:pPr lvl="1"/>
            <a:r>
              <a:rPr lang="en-GB" sz="1400" dirty="0"/>
              <a:t>Priorities and pivot</a:t>
            </a:r>
          </a:p>
          <a:p>
            <a:r>
              <a:rPr lang="en-GB" sz="1400" dirty="0"/>
              <a:t>The averages tab shows the average score by project for a variety of single selection filters (e.g. has children). For more complex filtering (e.g. has children, is a churchgoer), use the pivot. It can be used to see variation of a certain filtered group from others and from the average</a:t>
            </a:r>
          </a:p>
          <a:p>
            <a:r>
              <a:rPr lang="en-GB" sz="1400" dirty="0"/>
              <a:t>The priorities tab show priorities by project (</a:t>
            </a:r>
            <a:r>
              <a:rPr lang="en-GB" sz="1400" dirty="0" err="1"/>
              <a:t>e.g</a:t>
            </a:r>
            <a:r>
              <a:rPr lang="en-GB" sz="1400" dirty="0"/>
              <a:t> what projects were ranked as priority 3 and by how many etc) but also a sum (number of times a project was ranked anywhere in top 5). To add filtering use the pivot, but at present you can only filter against individual priority rankings, rather than the sum of all (I’ve forgotten how to do this)</a:t>
            </a:r>
          </a:p>
          <a:p>
            <a:r>
              <a:rPr lang="en-GB" sz="1400" dirty="0"/>
              <a:t>The thematic response tab shows the average scores for these questions. For filtering use the pivot</a:t>
            </a:r>
          </a:p>
        </p:txBody>
      </p:sp>
    </p:spTree>
    <p:extLst>
      <p:ext uri="{BB962C8B-B14F-4D97-AF65-F5344CB8AC3E}">
        <p14:creationId xmlns:p14="http://schemas.microsoft.com/office/powerpoint/2010/main" val="34535884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3AAF28-8EF6-458F-A629-D301F7A08E9E}"/>
              </a:ext>
            </a:extLst>
          </p:cNvPr>
          <p:cNvSpPr>
            <a:spLocks noGrp="1"/>
          </p:cNvSpPr>
          <p:nvPr>
            <p:ph type="title"/>
          </p:nvPr>
        </p:nvSpPr>
        <p:spPr>
          <a:xfrm>
            <a:off x="838200" y="365125"/>
            <a:ext cx="10515600" cy="471637"/>
          </a:xfrm>
        </p:spPr>
        <p:txBody>
          <a:bodyPr>
            <a:normAutofit/>
          </a:bodyPr>
          <a:lstStyle/>
          <a:p>
            <a:r>
              <a:rPr lang="en-GB" sz="2000" b="1" dirty="0"/>
              <a:t>Some Stats Up Front</a:t>
            </a:r>
            <a:endParaRPr lang="en-US" sz="2000" b="1" dirty="0"/>
          </a:p>
        </p:txBody>
      </p:sp>
      <p:sp>
        <p:nvSpPr>
          <p:cNvPr id="3" name="Content Placeholder 2">
            <a:extLst>
              <a:ext uri="{FF2B5EF4-FFF2-40B4-BE49-F238E27FC236}">
                <a16:creationId xmlns:a16="http://schemas.microsoft.com/office/drawing/2014/main" id="{1472C94A-1BCD-4C67-8932-76720AC915DC}"/>
              </a:ext>
            </a:extLst>
          </p:cNvPr>
          <p:cNvSpPr>
            <a:spLocks noGrp="1"/>
          </p:cNvSpPr>
          <p:nvPr>
            <p:ph idx="1"/>
          </p:nvPr>
        </p:nvSpPr>
        <p:spPr>
          <a:xfrm>
            <a:off x="838200" y="1061049"/>
            <a:ext cx="10515600" cy="5115914"/>
          </a:xfrm>
        </p:spPr>
        <p:txBody>
          <a:bodyPr>
            <a:noAutofit/>
          </a:bodyPr>
          <a:lstStyle/>
          <a:p>
            <a:r>
              <a:rPr lang="en-GB" sz="1400" dirty="0"/>
              <a:t>Lots of people voted - 306 respondents</a:t>
            </a:r>
          </a:p>
          <a:p>
            <a:r>
              <a:rPr lang="en-GB" sz="1400" dirty="0"/>
              <a:t>90% average completion, 10 min duration</a:t>
            </a:r>
          </a:p>
          <a:p>
            <a:r>
              <a:rPr lang="en-GB" sz="1400" dirty="0"/>
              <a:t>230 amplifying comments also left (some more useful than others)</a:t>
            </a:r>
          </a:p>
          <a:p>
            <a:r>
              <a:rPr lang="en-GB" sz="1400" dirty="0"/>
              <a:t>85% from Parish</a:t>
            </a:r>
          </a:p>
          <a:p>
            <a:r>
              <a:rPr lang="en-GB" sz="1400" dirty="0"/>
              <a:t>Pretty even response from society members, sports club members, sports facility users (though these two are likely often mixed), Greet Hall user, Church Supporter (all c.40-50%)</a:t>
            </a:r>
          </a:p>
          <a:p>
            <a:r>
              <a:rPr lang="en-GB" sz="1400" dirty="0"/>
              <a:t>Strong response from users of Green/local spaces etc, pub supporter and shop supporter (all c.80-90%)</a:t>
            </a:r>
          </a:p>
          <a:p>
            <a:r>
              <a:rPr lang="en-GB" sz="1400" dirty="0"/>
              <a:t>60% with kids, 40% without</a:t>
            </a:r>
          </a:p>
          <a:p>
            <a:r>
              <a:rPr lang="en-GB" sz="1400" dirty="0"/>
              <a:t>Nobody votes 2 - you either hate it (1), are indifferent (3), like it (4) or love it (5)</a:t>
            </a:r>
          </a:p>
          <a:p>
            <a:r>
              <a:rPr lang="en-GB" sz="1400" dirty="0"/>
              <a:t>This is a summary of what is in there but by no means comprehensive – we can go back to the data if councillors have specific things they’d like to look at</a:t>
            </a:r>
          </a:p>
          <a:p>
            <a:r>
              <a:rPr lang="en-GB" sz="1400" dirty="0"/>
              <a:t>Most people completed it in full and oddly just one group, and in very large numbers, appeared to misunderstand the priorities section in such a manner that had it not been noted might have somewhat skewed the findings</a:t>
            </a:r>
          </a:p>
        </p:txBody>
      </p:sp>
    </p:spTree>
    <p:extLst>
      <p:ext uri="{BB962C8B-B14F-4D97-AF65-F5344CB8AC3E}">
        <p14:creationId xmlns:p14="http://schemas.microsoft.com/office/powerpoint/2010/main" val="3356926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3AAF28-8EF6-458F-A629-D301F7A08E9E}"/>
              </a:ext>
            </a:extLst>
          </p:cNvPr>
          <p:cNvSpPr>
            <a:spLocks noGrp="1"/>
          </p:cNvSpPr>
          <p:nvPr>
            <p:ph type="title"/>
          </p:nvPr>
        </p:nvSpPr>
        <p:spPr>
          <a:xfrm>
            <a:off x="838200" y="365125"/>
            <a:ext cx="10515600" cy="471637"/>
          </a:xfrm>
        </p:spPr>
        <p:txBody>
          <a:bodyPr>
            <a:normAutofit/>
          </a:bodyPr>
          <a:lstStyle/>
          <a:p>
            <a:r>
              <a:rPr lang="en-GB" sz="2000" b="1" dirty="0"/>
              <a:t>Priorities (No 1)</a:t>
            </a:r>
            <a:endParaRPr lang="en-US" sz="2000" b="1" dirty="0"/>
          </a:p>
        </p:txBody>
      </p:sp>
      <p:sp>
        <p:nvSpPr>
          <p:cNvPr id="3" name="Content Placeholder 2">
            <a:extLst>
              <a:ext uri="{FF2B5EF4-FFF2-40B4-BE49-F238E27FC236}">
                <a16:creationId xmlns:a16="http://schemas.microsoft.com/office/drawing/2014/main" id="{1472C94A-1BCD-4C67-8932-76720AC915DC}"/>
              </a:ext>
            </a:extLst>
          </p:cNvPr>
          <p:cNvSpPr>
            <a:spLocks noGrp="1"/>
          </p:cNvSpPr>
          <p:nvPr>
            <p:ph idx="1"/>
          </p:nvPr>
        </p:nvSpPr>
        <p:spPr>
          <a:xfrm>
            <a:off x="838200" y="1061049"/>
            <a:ext cx="10515600" cy="5115914"/>
          </a:xfrm>
        </p:spPr>
        <p:txBody>
          <a:bodyPr>
            <a:normAutofit/>
          </a:bodyPr>
          <a:lstStyle/>
          <a:p>
            <a:r>
              <a:rPr lang="en-GB" sz="1400" dirty="0"/>
              <a:t>1</a:t>
            </a:r>
            <a:r>
              <a:rPr lang="en-GB" sz="1400" baseline="30000" dirty="0"/>
              <a:t>st</a:t>
            </a:r>
            <a:r>
              <a:rPr lang="en-GB" sz="1400" dirty="0"/>
              <a:t>- Project 7 (Replace pavilion) – 82</a:t>
            </a:r>
          </a:p>
          <a:p>
            <a:r>
              <a:rPr lang="en-GB" sz="1400" dirty="0"/>
              <a:t>2</a:t>
            </a:r>
            <a:r>
              <a:rPr lang="en-GB" sz="1400" baseline="30000" dirty="0"/>
              <a:t>nd</a:t>
            </a:r>
            <a:r>
              <a:rPr lang="en-GB" sz="1400" dirty="0"/>
              <a:t> - Project 6 (Refurbish pavilion) – 45</a:t>
            </a:r>
          </a:p>
          <a:p>
            <a:r>
              <a:rPr lang="en-GB" sz="1400" dirty="0"/>
              <a:t>3</a:t>
            </a:r>
            <a:r>
              <a:rPr lang="en-GB" sz="1400" baseline="30000" dirty="0"/>
              <a:t>rd</a:t>
            </a:r>
            <a:r>
              <a:rPr lang="en-GB" sz="1400" dirty="0"/>
              <a:t> - Project 26 (Kingfisher crossing) – 15</a:t>
            </a:r>
          </a:p>
          <a:p>
            <a:r>
              <a:rPr lang="en-GB" sz="1400" dirty="0"/>
              <a:t>4</a:t>
            </a:r>
            <a:r>
              <a:rPr lang="en-GB" sz="1400" baseline="30000" dirty="0"/>
              <a:t>th</a:t>
            </a:r>
            <a:r>
              <a:rPr lang="en-GB" sz="1400" dirty="0"/>
              <a:t> - Project 24 (Village tree planting) – 11</a:t>
            </a:r>
          </a:p>
          <a:p>
            <a:r>
              <a:rPr lang="en-GB" sz="1400" dirty="0"/>
              <a:t>5</a:t>
            </a:r>
            <a:r>
              <a:rPr lang="en-GB" sz="1400" baseline="30000" dirty="0"/>
              <a:t>th</a:t>
            </a:r>
            <a:r>
              <a:rPr lang="en-GB" sz="1400" dirty="0"/>
              <a:t>= - Project 31 (Average speed check) &amp; Project 11 (Church external repairs) – 10</a:t>
            </a:r>
          </a:p>
          <a:p>
            <a:endParaRPr lang="en-GB" sz="1400" dirty="0"/>
          </a:p>
          <a:p>
            <a:r>
              <a:rPr lang="en-GB" sz="1400" dirty="0"/>
              <a:t>30 were left blank</a:t>
            </a:r>
          </a:p>
          <a:p>
            <a:r>
              <a:rPr lang="en-GB" sz="1400" dirty="0"/>
              <a:t>The average number of incidences of a project being placed as first priority other than Project 6 or 7 is 5</a:t>
            </a:r>
          </a:p>
          <a:p>
            <a:r>
              <a:rPr lang="en-GB" sz="1400" dirty="0"/>
              <a:t>It shows two massive outliers, one more obvious to explain than the other</a:t>
            </a:r>
          </a:p>
          <a:p>
            <a:r>
              <a:rPr lang="en-GB" sz="1400" dirty="0"/>
              <a:t>As the other data also shows, these outliers can likely be attributed to the encouraging of interested parties; again, one set of interested parties are pretty obvious, the other less so</a:t>
            </a:r>
          </a:p>
          <a:p>
            <a:r>
              <a:rPr lang="en-GB" sz="1400" dirty="0"/>
              <a:t>The relatively middling position of the averages of these two projects relative to their position in the priorities ranking reinforces the above point and demonstrates that the future of the pavilion apparently excited those interested in it hugely, but others not so much</a:t>
            </a:r>
          </a:p>
          <a:p>
            <a:r>
              <a:rPr lang="en-GB" sz="1400" dirty="0"/>
              <a:t>Kingfisher crossing I understand is dead in the water due to siting restrictions noted by Highways (presumably visibility on the bend)</a:t>
            </a:r>
          </a:p>
          <a:p>
            <a:r>
              <a:rPr lang="en-GB" sz="1400" dirty="0"/>
              <a:t>Tree planting across the village is consistently popular and is the only project to rank well on priorities and averages</a:t>
            </a:r>
            <a:endParaRPr lang="en-US" sz="1400" dirty="0"/>
          </a:p>
        </p:txBody>
      </p:sp>
    </p:spTree>
    <p:extLst>
      <p:ext uri="{BB962C8B-B14F-4D97-AF65-F5344CB8AC3E}">
        <p14:creationId xmlns:p14="http://schemas.microsoft.com/office/powerpoint/2010/main" val="15187281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3AAF28-8EF6-458F-A629-D301F7A08E9E}"/>
              </a:ext>
            </a:extLst>
          </p:cNvPr>
          <p:cNvSpPr>
            <a:spLocks noGrp="1"/>
          </p:cNvSpPr>
          <p:nvPr>
            <p:ph type="title"/>
          </p:nvPr>
        </p:nvSpPr>
        <p:spPr>
          <a:xfrm>
            <a:off x="838200" y="365125"/>
            <a:ext cx="10515600" cy="471637"/>
          </a:xfrm>
        </p:spPr>
        <p:txBody>
          <a:bodyPr>
            <a:normAutofit/>
          </a:bodyPr>
          <a:lstStyle/>
          <a:p>
            <a:r>
              <a:rPr lang="en-GB" sz="2000" b="1" dirty="0"/>
              <a:t>Priorities (Anywhere No 1-5)</a:t>
            </a:r>
            <a:endParaRPr lang="en-US" sz="2000" b="1" dirty="0"/>
          </a:p>
        </p:txBody>
      </p:sp>
      <p:sp>
        <p:nvSpPr>
          <p:cNvPr id="3" name="Content Placeholder 2">
            <a:extLst>
              <a:ext uri="{FF2B5EF4-FFF2-40B4-BE49-F238E27FC236}">
                <a16:creationId xmlns:a16="http://schemas.microsoft.com/office/drawing/2014/main" id="{1472C94A-1BCD-4C67-8932-76720AC915DC}"/>
              </a:ext>
            </a:extLst>
          </p:cNvPr>
          <p:cNvSpPr>
            <a:spLocks noGrp="1"/>
          </p:cNvSpPr>
          <p:nvPr>
            <p:ph idx="1"/>
          </p:nvPr>
        </p:nvSpPr>
        <p:spPr>
          <a:xfrm>
            <a:off x="838200" y="1061049"/>
            <a:ext cx="10515600" cy="5115914"/>
          </a:xfrm>
        </p:spPr>
        <p:txBody>
          <a:bodyPr>
            <a:normAutofit/>
          </a:bodyPr>
          <a:lstStyle/>
          <a:p>
            <a:r>
              <a:rPr lang="en-GB" sz="1400" dirty="0"/>
              <a:t>1</a:t>
            </a:r>
            <a:r>
              <a:rPr lang="en-GB" sz="1400" baseline="30000" dirty="0"/>
              <a:t>st</a:t>
            </a:r>
            <a:r>
              <a:rPr lang="en-GB" sz="1400" dirty="0"/>
              <a:t>- 7 (Replace pavilion) – 103</a:t>
            </a:r>
          </a:p>
          <a:p>
            <a:r>
              <a:rPr lang="en-GB" sz="1400" dirty="0"/>
              <a:t>2</a:t>
            </a:r>
            <a:r>
              <a:rPr lang="en-GB" sz="1400" baseline="30000" dirty="0"/>
              <a:t>nd</a:t>
            </a:r>
            <a:r>
              <a:rPr lang="en-GB" sz="1400" dirty="0"/>
              <a:t> - 24 (Village tree planting) - 97 </a:t>
            </a:r>
          </a:p>
          <a:p>
            <a:r>
              <a:rPr lang="en-GB" sz="1400" dirty="0"/>
              <a:t>3</a:t>
            </a:r>
            <a:r>
              <a:rPr lang="en-GB" sz="1400" baseline="30000" dirty="0"/>
              <a:t>rd</a:t>
            </a:r>
            <a:r>
              <a:rPr lang="en-GB" sz="1400" dirty="0"/>
              <a:t> - 6 (Refurbish pavilion) - 64</a:t>
            </a:r>
          </a:p>
          <a:p>
            <a:r>
              <a:rPr lang="en-GB" sz="1400" dirty="0"/>
              <a:t>4</a:t>
            </a:r>
            <a:r>
              <a:rPr lang="en-GB" sz="1400" baseline="30000" dirty="0"/>
              <a:t>th</a:t>
            </a:r>
            <a:r>
              <a:rPr lang="en-GB" sz="1400" dirty="0"/>
              <a:t> – 2 (Village archive) - 60</a:t>
            </a:r>
          </a:p>
          <a:p>
            <a:r>
              <a:rPr lang="en-GB" sz="1400" dirty="0"/>
              <a:t>5</a:t>
            </a:r>
            <a:r>
              <a:rPr lang="en-GB" sz="1400" baseline="30000" dirty="0"/>
              <a:t>th</a:t>
            </a:r>
            <a:r>
              <a:rPr lang="en-GB" sz="1400" dirty="0"/>
              <a:t> – 26 (Pedestrian crossing nr Kingfisher) – 57</a:t>
            </a:r>
          </a:p>
          <a:p>
            <a:endParaRPr lang="en-GB" sz="1400" dirty="0"/>
          </a:p>
          <a:p>
            <a:r>
              <a:rPr lang="en-GB" sz="1400" dirty="0"/>
              <a:t>Every project made it onto the top 5 of someone</a:t>
            </a:r>
          </a:p>
          <a:p>
            <a:r>
              <a:rPr lang="en-GB" sz="1400" dirty="0"/>
              <a:t>Only 4 projects weren’t ranked No 1 by someone</a:t>
            </a:r>
          </a:p>
          <a:p>
            <a:r>
              <a:rPr lang="en-GB" sz="1400" dirty="0"/>
              <a:t>Tree planting again, is pretty important to one in 3 respondents</a:t>
            </a:r>
          </a:p>
          <a:p>
            <a:r>
              <a:rPr lang="en-GB" sz="1400" dirty="0"/>
              <a:t>Kingfisher crossing again</a:t>
            </a:r>
          </a:p>
          <a:p>
            <a:r>
              <a:rPr lang="en-GB" sz="1400" dirty="0"/>
              <a:t>Archive gets good support</a:t>
            </a:r>
            <a:endParaRPr lang="en-US" sz="1800" dirty="0"/>
          </a:p>
        </p:txBody>
      </p:sp>
    </p:spTree>
    <p:extLst>
      <p:ext uri="{BB962C8B-B14F-4D97-AF65-F5344CB8AC3E}">
        <p14:creationId xmlns:p14="http://schemas.microsoft.com/office/powerpoint/2010/main" val="19322750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6023CD-A717-45B6-9C98-8166EDCB2AD9}"/>
              </a:ext>
            </a:extLst>
          </p:cNvPr>
          <p:cNvSpPr>
            <a:spLocks noGrp="1"/>
          </p:cNvSpPr>
          <p:nvPr>
            <p:ph type="title"/>
          </p:nvPr>
        </p:nvSpPr>
        <p:spPr>
          <a:xfrm>
            <a:off x="838200" y="365126"/>
            <a:ext cx="10515600" cy="488890"/>
          </a:xfrm>
        </p:spPr>
        <p:txBody>
          <a:bodyPr>
            <a:normAutofit/>
          </a:bodyPr>
          <a:lstStyle/>
          <a:p>
            <a:r>
              <a:rPr lang="en-GB" sz="2000" b="1" dirty="0"/>
              <a:t>Pavilion Refurbishment / Replacement Comparison</a:t>
            </a:r>
            <a:endParaRPr lang="en-US" sz="2000" b="1" dirty="0"/>
          </a:p>
        </p:txBody>
      </p:sp>
      <p:sp>
        <p:nvSpPr>
          <p:cNvPr id="3" name="Content Placeholder 2">
            <a:extLst>
              <a:ext uri="{FF2B5EF4-FFF2-40B4-BE49-F238E27FC236}">
                <a16:creationId xmlns:a16="http://schemas.microsoft.com/office/drawing/2014/main" id="{C7140313-0207-4FAA-8B0F-97D2289711FC}"/>
              </a:ext>
            </a:extLst>
          </p:cNvPr>
          <p:cNvSpPr>
            <a:spLocks noGrp="1"/>
          </p:cNvSpPr>
          <p:nvPr>
            <p:ph sz="half" idx="1"/>
          </p:nvPr>
        </p:nvSpPr>
        <p:spPr>
          <a:xfrm>
            <a:off x="838200" y="983411"/>
            <a:ext cx="5181600" cy="3536832"/>
          </a:xfrm>
        </p:spPr>
        <p:txBody>
          <a:bodyPr>
            <a:normAutofit/>
          </a:bodyPr>
          <a:lstStyle/>
          <a:p>
            <a:pPr marL="0" indent="0">
              <a:buNone/>
            </a:pPr>
            <a:r>
              <a:rPr lang="en-GB" sz="1400" u="sng" dirty="0"/>
              <a:t>Refurbishment</a:t>
            </a:r>
          </a:p>
          <a:p>
            <a:pPr marL="0" indent="0">
              <a:buNone/>
            </a:pPr>
            <a:r>
              <a:rPr lang="en-US" sz="1400" dirty="0"/>
              <a:t>Score Breakdown</a:t>
            </a:r>
          </a:p>
          <a:p>
            <a:pPr marL="0" indent="0">
              <a:spcBef>
                <a:spcPts val="600"/>
              </a:spcBef>
              <a:buNone/>
            </a:pPr>
            <a:r>
              <a:rPr lang="en-US" sz="1400" dirty="0"/>
              <a:t>1 – 128</a:t>
            </a:r>
          </a:p>
          <a:p>
            <a:pPr marL="0" indent="0">
              <a:spcBef>
                <a:spcPts val="600"/>
              </a:spcBef>
              <a:buNone/>
            </a:pPr>
            <a:r>
              <a:rPr lang="en-US" sz="1400" dirty="0"/>
              <a:t>2 – 41</a:t>
            </a:r>
          </a:p>
          <a:p>
            <a:pPr marL="0" indent="0">
              <a:spcBef>
                <a:spcPts val="600"/>
              </a:spcBef>
              <a:buNone/>
            </a:pPr>
            <a:r>
              <a:rPr lang="en-US" sz="1400" dirty="0"/>
              <a:t>3 – 31</a:t>
            </a:r>
          </a:p>
          <a:p>
            <a:pPr marL="0" indent="0">
              <a:spcBef>
                <a:spcPts val="600"/>
              </a:spcBef>
              <a:buNone/>
            </a:pPr>
            <a:r>
              <a:rPr lang="en-US" sz="1400" dirty="0"/>
              <a:t>4 – 20</a:t>
            </a:r>
          </a:p>
          <a:p>
            <a:pPr marL="0" indent="0">
              <a:spcBef>
                <a:spcPts val="600"/>
              </a:spcBef>
              <a:buNone/>
            </a:pPr>
            <a:r>
              <a:rPr lang="en-US" sz="1400" dirty="0"/>
              <a:t>5 – 66</a:t>
            </a:r>
          </a:p>
          <a:p>
            <a:pPr marL="0" indent="0">
              <a:buNone/>
            </a:pPr>
            <a:r>
              <a:rPr lang="en-US" sz="1400" dirty="0"/>
              <a:t>14/66 Refurbishment 5s also voted Replacement 5s – their average was 2.5 for all projects vs 2.5 for those who voted Refurbishment 5s and Replacement 1s</a:t>
            </a:r>
          </a:p>
          <a:p>
            <a:pPr marL="0" indent="0">
              <a:buNone/>
            </a:pPr>
            <a:r>
              <a:rPr lang="en-US" sz="1400" dirty="0"/>
              <a:t>41/66 Refurbishment 5s also voted it Priority 1</a:t>
            </a:r>
          </a:p>
          <a:p>
            <a:pPr marL="0" indent="0">
              <a:buNone/>
            </a:pPr>
            <a:r>
              <a:rPr lang="en-US" sz="1400" dirty="0"/>
              <a:t>80/128 Refurbishment 1s also voted Replacement 5s</a:t>
            </a:r>
          </a:p>
          <a:p>
            <a:pPr marL="0" indent="0">
              <a:buNone/>
            </a:pPr>
            <a:endParaRPr lang="en-US" sz="1400" dirty="0"/>
          </a:p>
        </p:txBody>
      </p:sp>
      <p:sp>
        <p:nvSpPr>
          <p:cNvPr id="4" name="Content Placeholder 3">
            <a:extLst>
              <a:ext uri="{FF2B5EF4-FFF2-40B4-BE49-F238E27FC236}">
                <a16:creationId xmlns:a16="http://schemas.microsoft.com/office/drawing/2014/main" id="{D2F6DD44-9C46-4CAA-BFC5-04A97031180C}"/>
              </a:ext>
            </a:extLst>
          </p:cNvPr>
          <p:cNvSpPr>
            <a:spLocks noGrp="1"/>
          </p:cNvSpPr>
          <p:nvPr>
            <p:ph sz="half" idx="2"/>
          </p:nvPr>
        </p:nvSpPr>
        <p:spPr>
          <a:xfrm>
            <a:off x="6172200" y="983411"/>
            <a:ext cx="5181600" cy="3536832"/>
          </a:xfrm>
        </p:spPr>
        <p:txBody>
          <a:bodyPr>
            <a:normAutofit/>
          </a:bodyPr>
          <a:lstStyle/>
          <a:p>
            <a:pPr marL="0" indent="0">
              <a:buNone/>
            </a:pPr>
            <a:r>
              <a:rPr lang="en-GB" sz="1400" u="sng" dirty="0"/>
              <a:t>Replacement</a:t>
            </a:r>
          </a:p>
          <a:p>
            <a:pPr marL="0" indent="0">
              <a:buNone/>
            </a:pPr>
            <a:r>
              <a:rPr lang="en-US" sz="1400" dirty="0"/>
              <a:t>Score Breakdown</a:t>
            </a:r>
          </a:p>
          <a:p>
            <a:pPr marL="0" indent="0">
              <a:spcBef>
                <a:spcPts val="600"/>
              </a:spcBef>
              <a:buNone/>
            </a:pPr>
            <a:r>
              <a:rPr lang="en-US" sz="1400" dirty="0"/>
              <a:t>1 – 132</a:t>
            </a:r>
          </a:p>
          <a:p>
            <a:pPr marL="0" indent="0">
              <a:spcBef>
                <a:spcPts val="600"/>
              </a:spcBef>
              <a:buNone/>
            </a:pPr>
            <a:r>
              <a:rPr lang="en-US" sz="1400" dirty="0"/>
              <a:t>2 – 27</a:t>
            </a:r>
          </a:p>
          <a:p>
            <a:pPr marL="0" indent="0">
              <a:spcBef>
                <a:spcPts val="600"/>
              </a:spcBef>
              <a:buNone/>
            </a:pPr>
            <a:r>
              <a:rPr lang="en-US" sz="1400" dirty="0"/>
              <a:t>3 – 15</a:t>
            </a:r>
          </a:p>
          <a:p>
            <a:pPr marL="0" indent="0">
              <a:spcBef>
                <a:spcPts val="600"/>
              </a:spcBef>
              <a:buNone/>
            </a:pPr>
            <a:r>
              <a:rPr lang="en-US" sz="1400" dirty="0"/>
              <a:t>4 – 8</a:t>
            </a:r>
          </a:p>
          <a:p>
            <a:pPr marL="0" indent="0">
              <a:spcBef>
                <a:spcPts val="600"/>
              </a:spcBef>
              <a:buNone/>
            </a:pPr>
            <a:r>
              <a:rPr lang="en-US" sz="1400" dirty="0"/>
              <a:t>5 – 102</a:t>
            </a:r>
          </a:p>
          <a:p>
            <a:pPr marL="0" indent="0">
              <a:buNone/>
            </a:pPr>
            <a:r>
              <a:rPr lang="en-US" sz="1400" dirty="0"/>
              <a:t>14/102 Replacement 5s also voted Refurbishment 5s – their average was 2.5 for all projects vs 2.0 for those who voted Replacement 5s and Refurbishment 1s</a:t>
            </a:r>
          </a:p>
          <a:p>
            <a:pPr marL="0" indent="0">
              <a:buNone/>
            </a:pPr>
            <a:r>
              <a:rPr lang="en-US" sz="1400" dirty="0"/>
              <a:t>75/102 Replacement 5s also voted it Priority 1</a:t>
            </a:r>
          </a:p>
          <a:p>
            <a:pPr marL="0" indent="0">
              <a:buNone/>
            </a:pPr>
            <a:r>
              <a:rPr lang="en-US" sz="1400" dirty="0"/>
              <a:t>39/132 Replacement 1s also voted Refurbishment 5s</a:t>
            </a:r>
          </a:p>
          <a:p>
            <a:endParaRPr lang="en-US" sz="1400" dirty="0"/>
          </a:p>
        </p:txBody>
      </p:sp>
      <p:sp>
        <p:nvSpPr>
          <p:cNvPr id="5" name="TextBox 4">
            <a:extLst>
              <a:ext uri="{FF2B5EF4-FFF2-40B4-BE49-F238E27FC236}">
                <a16:creationId xmlns:a16="http://schemas.microsoft.com/office/drawing/2014/main" id="{1F78C837-FD92-4C25-9C2D-FA0B1FB1206A}"/>
              </a:ext>
            </a:extLst>
          </p:cNvPr>
          <p:cNvSpPr txBox="1"/>
          <p:nvPr/>
        </p:nvSpPr>
        <p:spPr>
          <a:xfrm>
            <a:off x="852577" y="4356340"/>
            <a:ext cx="10334446" cy="2246769"/>
          </a:xfrm>
          <a:prstGeom prst="rect">
            <a:avLst/>
          </a:prstGeom>
          <a:noFill/>
        </p:spPr>
        <p:txBody>
          <a:bodyPr wrap="square" rtlCol="0">
            <a:spAutoFit/>
          </a:bodyPr>
          <a:lstStyle/>
          <a:p>
            <a:pPr marL="285750" indent="-285750">
              <a:buFont typeface="Arial" panose="020B0604020202020204" pitchFamily="34" charset="0"/>
              <a:buChar char="•"/>
            </a:pPr>
            <a:r>
              <a:rPr lang="en-GB" sz="1400" dirty="0"/>
              <a:t>Most likely those who are ardently for either project but not the other prioritised it as 1, scored it at 5 and the other at 1 or a mix of those (39-45 pro-Refurbishment, 75-82 pro-Replacement)</a:t>
            </a:r>
          </a:p>
          <a:p>
            <a:pPr marL="285750" indent="-285750">
              <a:buFont typeface="Arial" panose="020B0604020202020204" pitchFamily="34" charset="0"/>
              <a:buChar char="•"/>
            </a:pPr>
            <a:r>
              <a:rPr lang="en-GB" sz="1400" dirty="0"/>
              <a:t>Whilst a large group clearly voted for Replacement and against Refurbishment, when those groups are removed there is a significantly larger decrease in the average for Refurbishment than for Replacement and very significant volumes voting Replacement at 1 – this demonstrates the ‘non-obsessed’ average</a:t>
            </a:r>
          </a:p>
          <a:p>
            <a:pPr marL="285750" indent="-285750">
              <a:buFont typeface="Arial" panose="020B0604020202020204" pitchFamily="34" charset="0"/>
              <a:buChar char="•"/>
            </a:pPr>
            <a:r>
              <a:rPr lang="en-GB" sz="1400" dirty="0"/>
              <a:t>Those pro-Refurbishment had similar voting patterns to the ‘non-obsessed’ across other projects (similar if lower averages but variety of responses), those pro-Replacement appear to have approached the questionnaire in a single-minded manner with very strong correlation between their own scores, little to anyone else’s, low average and generally binary (1 or 5) scoring only</a:t>
            </a:r>
          </a:p>
          <a:p>
            <a:pPr marL="285750" indent="-285750">
              <a:buFont typeface="Arial" panose="020B0604020202020204" pitchFamily="34" charset="0"/>
              <a:buChar char="•"/>
            </a:pPr>
            <a:r>
              <a:rPr lang="en-GB" sz="1400" dirty="0"/>
              <a:t>Respondents from outside the Parish had a vote weighted towards Refurbishment but the Replacement average matched the overall average, so weighted but not one sided. They, probably understandably, had less overall interest in the more esoteric village projects</a:t>
            </a:r>
            <a:endParaRPr lang="en-US" sz="1400" dirty="0"/>
          </a:p>
        </p:txBody>
      </p:sp>
    </p:spTree>
    <p:extLst>
      <p:ext uri="{BB962C8B-B14F-4D97-AF65-F5344CB8AC3E}">
        <p14:creationId xmlns:p14="http://schemas.microsoft.com/office/powerpoint/2010/main" val="7024002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48CCF5-22F4-4516-A556-9D63AB62E5F6}"/>
              </a:ext>
            </a:extLst>
          </p:cNvPr>
          <p:cNvSpPr>
            <a:spLocks noGrp="1"/>
          </p:cNvSpPr>
          <p:nvPr>
            <p:ph type="title"/>
          </p:nvPr>
        </p:nvSpPr>
        <p:spPr>
          <a:xfrm>
            <a:off x="838200" y="365126"/>
            <a:ext cx="10515600" cy="475384"/>
          </a:xfrm>
        </p:spPr>
        <p:txBody>
          <a:bodyPr>
            <a:normAutofit/>
          </a:bodyPr>
          <a:lstStyle/>
          <a:p>
            <a:r>
              <a:rPr lang="en-GB" sz="2000" b="1" dirty="0"/>
              <a:t>Top 10s – Project Numerical Order</a:t>
            </a:r>
            <a:endParaRPr lang="en-US" sz="2000" b="1" dirty="0"/>
          </a:p>
        </p:txBody>
      </p:sp>
      <p:graphicFrame>
        <p:nvGraphicFramePr>
          <p:cNvPr id="6" name="Table 5">
            <a:extLst>
              <a:ext uri="{FF2B5EF4-FFF2-40B4-BE49-F238E27FC236}">
                <a16:creationId xmlns:a16="http://schemas.microsoft.com/office/drawing/2014/main" id="{0A0E73C4-3F9D-427C-A78E-F1433FF0EE7B}"/>
              </a:ext>
            </a:extLst>
          </p:cNvPr>
          <p:cNvGraphicFramePr>
            <a:graphicFrameLocks noGrp="1"/>
          </p:cNvGraphicFramePr>
          <p:nvPr>
            <p:extLst>
              <p:ext uri="{D42A27DB-BD31-4B8C-83A1-F6EECF244321}">
                <p14:modId xmlns:p14="http://schemas.microsoft.com/office/powerpoint/2010/main" val="276362145"/>
              </p:ext>
            </p:extLst>
          </p:nvPr>
        </p:nvGraphicFramePr>
        <p:xfrm>
          <a:off x="581675" y="945739"/>
          <a:ext cx="11028649" cy="5446441"/>
        </p:xfrm>
        <a:graphic>
          <a:graphicData uri="http://schemas.openxmlformats.org/drawingml/2006/table">
            <a:tbl>
              <a:tblPr/>
              <a:tblGrid>
                <a:gridCol w="433440">
                  <a:extLst>
                    <a:ext uri="{9D8B030D-6E8A-4147-A177-3AD203B41FA5}">
                      <a16:colId xmlns:a16="http://schemas.microsoft.com/office/drawing/2014/main" val="3774749287"/>
                    </a:ext>
                  </a:extLst>
                </a:gridCol>
                <a:gridCol w="2977896">
                  <a:extLst>
                    <a:ext uri="{9D8B030D-6E8A-4147-A177-3AD203B41FA5}">
                      <a16:colId xmlns:a16="http://schemas.microsoft.com/office/drawing/2014/main" val="3576996601"/>
                    </a:ext>
                  </a:extLst>
                </a:gridCol>
                <a:gridCol w="441468">
                  <a:extLst>
                    <a:ext uri="{9D8B030D-6E8A-4147-A177-3AD203B41FA5}">
                      <a16:colId xmlns:a16="http://schemas.microsoft.com/office/drawing/2014/main" val="3115603459"/>
                    </a:ext>
                  </a:extLst>
                </a:gridCol>
                <a:gridCol w="473574">
                  <a:extLst>
                    <a:ext uri="{9D8B030D-6E8A-4147-A177-3AD203B41FA5}">
                      <a16:colId xmlns:a16="http://schemas.microsoft.com/office/drawing/2014/main" val="3279714940"/>
                    </a:ext>
                  </a:extLst>
                </a:gridCol>
                <a:gridCol w="417386">
                  <a:extLst>
                    <a:ext uri="{9D8B030D-6E8A-4147-A177-3AD203B41FA5}">
                      <a16:colId xmlns:a16="http://schemas.microsoft.com/office/drawing/2014/main" val="3039714416"/>
                    </a:ext>
                  </a:extLst>
                </a:gridCol>
                <a:gridCol w="425413">
                  <a:extLst>
                    <a:ext uri="{9D8B030D-6E8A-4147-A177-3AD203B41FA5}">
                      <a16:colId xmlns:a16="http://schemas.microsoft.com/office/drawing/2014/main" val="549212842"/>
                    </a:ext>
                  </a:extLst>
                </a:gridCol>
                <a:gridCol w="409361">
                  <a:extLst>
                    <a:ext uri="{9D8B030D-6E8A-4147-A177-3AD203B41FA5}">
                      <a16:colId xmlns:a16="http://schemas.microsoft.com/office/drawing/2014/main" val="2788721791"/>
                    </a:ext>
                  </a:extLst>
                </a:gridCol>
                <a:gridCol w="547820">
                  <a:extLst>
                    <a:ext uri="{9D8B030D-6E8A-4147-A177-3AD203B41FA5}">
                      <a16:colId xmlns:a16="http://schemas.microsoft.com/office/drawing/2014/main" val="3420154957"/>
                    </a:ext>
                  </a:extLst>
                </a:gridCol>
                <a:gridCol w="409361">
                  <a:extLst>
                    <a:ext uri="{9D8B030D-6E8A-4147-A177-3AD203B41FA5}">
                      <a16:colId xmlns:a16="http://schemas.microsoft.com/office/drawing/2014/main" val="2390975130"/>
                    </a:ext>
                  </a:extLst>
                </a:gridCol>
                <a:gridCol w="513707">
                  <a:extLst>
                    <a:ext uri="{9D8B030D-6E8A-4147-A177-3AD203B41FA5}">
                      <a16:colId xmlns:a16="http://schemas.microsoft.com/office/drawing/2014/main" val="2919751604"/>
                    </a:ext>
                  </a:extLst>
                </a:gridCol>
                <a:gridCol w="634107">
                  <a:extLst>
                    <a:ext uri="{9D8B030D-6E8A-4147-A177-3AD203B41FA5}">
                      <a16:colId xmlns:a16="http://schemas.microsoft.com/office/drawing/2014/main" val="259077150"/>
                    </a:ext>
                  </a:extLst>
                </a:gridCol>
                <a:gridCol w="626080">
                  <a:extLst>
                    <a:ext uri="{9D8B030D-6E8A-4147-A177-3AD203B41FA5}">
                      <a16:colId xmlns:a16="http://schemas.microsoft.com/office/drawing/2014/main" val="4085218189"/>
                    </a:ext>
                  </a:extLst>
                </a:gridCol>
                <a:gridCol w="481600">
                  <a:extLst>
                    <a:ext uri="{9D8B030D-6E8A-4147-A177-3AD203B41FA5}">
                      <a16:colId xmlns:a16="http://schemas.microsoft.com/office/drawing/2014/main" val="176223333"/>
                    </a:ext>
                  </a:extLst>
                </a:gridCol>
                <a:gridCol w="451500">
                  <a:extLst>
                    <a:ext uri="{9D8B030D-6E8A-4147-A177-3AD203B41FA5}">
                      <a16:colId xmlns:a16="http://schemas.microsoft.com/office/drawing/2014/main" val="2439386638"/>
                    </a:ext>
                  </a:extLst>
                </a:gridCol>
                <a:gridCol w="499661">
                  <a:extLst>
                    <a:ext uri="{9D8B030D-6E8A-4147-A177-3AD203B41FA5}">
                      <a16:colId xmlns:a16="http://schemas.microsoft.com/office/drawing/2014/main" val="3267219057"/>
                    </a:ext>
                  </a:extLst>
                </a:gridCol>
                <a:gridCol w="642134">
                  <a:extLst>
                    <a:ext uri="{9D8B030D-6E8A-4147-A177-3AD203B41FA5}">
                      <a16:colId xmlns:a16="http://schemas.microsoft.com/office/drawing/2014/main" val="1737240245"/>
                    </a:ext>
                  </a:extLst>
                </a:gridCol>
                <a:gridCol w="644141">
                  <a:extLst>
                    <a:ext uri="{9D8B030D-6E8A-4147-A177-3AD203B41FA5}">
                      <a16:colId xmlns:a16="http://schemas.microsoft.com/office/drawing/2014/main" val="2989615973"/>
                    </a:ext>
                  </a:extLst>
                </a:gridCol>
              </a:tblGrid>
              <a:tr h="136161">
                <a:tc>
                  <a:txBody>
                    <a:bodyPr/>
                    <a:lstStyle/>
                    <a:p>
                      <a:pPr algn="l" fontAlgn="b"/>
                      <a:r>
                        <a:rPr lang="en-US" sz="600" b="0" i="0" u="none" strike="noStrike">
                          <a:solidFill>
                            <a:srgbClr val="FFFFFF"/>
                          </a:solidFill>
                          <a:effectLst/>
                          <a:latin typeface="Calibri" panose="020F0502020204030204" pitchFamily="34" charset="0"/>
                        </a:rPr>
                        <a:t> </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6365C"/>
                    </a:solidFill>
                  </a:tcPr>
                </a:tc>
                <a:tc>
                  <a:txBody>
                    <a:bodyPr/>
                    <a:lstStyle/>
                    <a:p>
                      <a:pPr algn="l" fontAlgn="b"/>
                      <a:r>
                        <a:rPr lang="en-US" sz="600" b="0" i="0" u="none" strike="noStrike">
                          <a:solidFill>
                            <a:srgbClr val="FFFFFF"/>
                          </a:solidFill>
                          <a:effectLst/>
                          <a:latin typeface="Calibri" panose="020F0502020204030204" pitchFamily="34" charset="0"/>
                        </a:rPr>
                        <a:t>Average</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6365C"/>
                    </a:solidFill>
                  </a:tcPr>
                </a:tc>
                <a:tc>
                  <a:txBody>
                    <a:bodyPr/>
                    <a:lstStyle/>
                    <a:p>
                      <a:pPr algn="r" fontAlgn="b"/>
                      <a:r>
                        <a:rPr lang="en-US" sz="600" b="0" i="0" u="none" strike="noStrike">
                          <a:solidFill>
                            <a:srgbClr val="000000"/>
                          </a:solidFill>
                          <a:effectLst/>
                          <a:latin typeface="Calibri" panose="020F0502020204030204" pitchFamily="34" charset="0"/>
                        </a:rPr>
                        <a:t>2.4</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r" fontAlgn="b"/>
                      <a:r>
                        <a:rPr lang="en-US" sz="600" b="0" i="0" u="none" strike="noStrike">
                          <a:solidFill>
                            <a:srgbClr val="000000"/>
                          </a:solidFill>
                          <a:effectLst/>
                          <a:latin typeface="Calibri" panose="020F0502020204030204" pitchFamily="34" charset="0"/>
                        </a:rPr>
                        <a:t>2.5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r" fontAlgn="b"/>
                      <a:r>
                        <a:rPr lang="en-US" sz="600" b="0" i="0" u="none" strike="noStrike">
                          <a:solidFill>
                            <a:srgbClr val="000000"/>
                          </a:solidFill>
                          <a:effectLst/>
                          <a:latin typeface="Calibri" panose="020F0502020204030204" pitchFamily="34" charset="0"/>
                        </a:rPr>
                        <a:t>2.0</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r" fontAlgn="b"/>
                      <a:r>
                        <a:rPr lang="en-US" sz="600" b="0" i="0" u="none" strike="noStrike">
                          <a:solidFill>
                            <a:srgbClr val="000000"/>
                          </a:solidFill>
                          <a:effectLst/>
                          <a:latin typeface="Calibri" panose="020F0502020204030204" pitchFamily="34" charset="0"/>
                        </a:rPr>
                        <a:t>2.3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r" fontAlgn="b"/>
                      <a:r>
                        <a:rPr lang="en-US" sz="600" b="0" i="0" u="none" strike="noStrike">
                          <a:solidFill>
                            <a:srgbClr val="000000"/>
                          </a:solidFill>
                          <a:effectLst/>
                          <a:latin typeface="Calibri" panose="020F0502020204030204" pitchFamily="34" charset="0"/>
                        </a:rPr>
                        <a:t>2.6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r" fontAlgn="b"/>
                      <a:r>
                        <a:rPr lang="en-US" sz="600" b="0" i="0" u="none" strike="noStrike">
                          <a:solidFill>
                            <a:srgbClr val="000000"/>
                          </a:solidFill>
                          <a:effectLst/>
                          <a:latin typeface="Calibri" panose="020F0502020204030204" pitchFamily="34" charset="0"/>
                        </a:rPr>
                        <a:t>2.2</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r" fontAlgn="b"/>
                      <a:r>
                        <a:rPr lang="en-US" sz="600" b="0" i="0" u="none" strike="noStrike">
                          <a:solidFill>
                            <a:srgbClr val="000000"/>
                          </a:solidFill>
                          <a:effectLst/>
                          <a:latin typeface="Calibri" panose="020F0502020204030204" pitchFamily="34" charset="0"/>
                        </a:rPr>
                        <a:t>2.5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r" fontAlgn="b"/>
                      <a:r>
                        <a:rPr lang="en-US" sz="600" b="0" i="0" u="none" strike="noStrike">
                          <a:solidFill>
                            <a:srgbClr val="000000"/>
                          </a:solidFill>
                          <a:effectLst/>
                          <a:latin typeface="Calibri" panose="020F0502020204030204" pitchFamily="34" charset="0"/>
                        </a:rPr>
                        <a:t>2.5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r" fontAlgn="b"/>
                      <a:r>
                        <a:rPr lang="en-US" sz="600" b="0" i="0" u="none" strike="noStrike">
                          <a:solidFill>
                            <a:srgbClr val="000000"/>
                          </a:solidFill>
                          <a:effectLst/>
                          <a:latin typeface="Calibri" panose="020F0502020204030204" pitchFamily="34" charset="0"/>
                        </a:rPr>
                        <a:t>2.7</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r" fontAlgn="b"/>
                      <a:r>
                        <a:rPr lang="en-US" sz="600" b="0" i="0" u="none" strike="noStrike">
                          <a:solidFill>
                            <a:srgbClr val="000000"/>
                          </a:solidFill>
                          <a:effectLst/>
                          <a:latin typeface="Calibri" panose="020F0502020204030204" pitchFamily="34" charset="0"/>
                        </a:rPr>
                        <a:t>2.6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r" fontAlgn="b"/>
                      <a:r>
                        <a:rPr lang="en-US" sz="600" b="0" i="0" u="none" strike="noStrike">
                          <a:solidFill>
                            <a:srgbClr val="000000"/>
                          </a:solidFill>
                          <a:effectLst/>
                          <a:latin typeface="Calibri" panose="020F0502020204030204" pitchFamily="34" charset="0"/>
                        </a:rPr>
                        <a:t>2.2</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r" fontAlgn="b"/>
                      <a:r>
                        <a:rPr lang="en-US" sz="600" b="0" i="0" u="none" strike="noStrike">
                          <a:solidFill>
                            <a:srgbClr val="000000"/>
                          </a:solidFill>
                          <a:effectLst/>
                          <a:latin typeface="Calibri" panose="020F0502020204030204" pitchFamily="34" charset="0"/>
                        </a:rPr>
                        <a:t>2.1</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r" fontAlgn="b"/>
                      <a:r>
                        <a:rPr lang="en-US" sz="600" b="0" i="0" u="none" strike="noStrike">
                          <a:solidFill>
                            <a:srgbClr val="000000"/>
                          </a:solidFill>
                          <a:effectLst/>
                          <a:latin typeface="Calibri" panose="020F0502020204030204" pitchFamily="34" charset="0"/>
                        </a:rPr>
                        <a:t>2.6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r" fontAlgn="b"/>
                      <a:r>
                        <a:rPr lang="en-US" sz="600" b="0" i="0" u="none" strike="noStrike">
                          <a:solidFill>
                            <a:srgbClr val="000000"/>
                          </a:solidFill>
                          <a:effectLst/>
                          <a:latin typeface="Calibri" panose="020F0502020204030204" pitchFamily="34" charset="0"/>
                        </a:rPr>
                        <a:t>2.4</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r" fontAlgn="b"/>
                      <a:r>
                        <a:rPr lang="en-US" sz="600" b="0" i="0" u="none" strike="noStrike">
                          <a:solidFill>
                            <a:srgbClr val="000000"/>
                          </a:solidFill>
                          <a:effectLst/>
                          <a:latin typeface="Calibri" panose="020F0502020204030204" pitchFamily="34" charset="0"/>
                        </a:rPr>
                        <a:t>2.5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extLst>
                  <a:ext uri="{0D108BD9-81ED-4DB2-BD59-A6C34878D82A}">
                    <a16:rowId xmlns:a16="http://schemas.microsoft.com/office/drawing/2014/main" val="3035978613"/>
                  </a:ext>
                </a:extLst>
              </a:tr>
              <a:tr h="408484">
                <a:tc>
                  <a:txBody>
                    <a:bodyPr/>
                    <a:lstStyle/>
                    <a:p>
                      <a:pPr algn="l" fontAlgn="t"/>
                      <a:r>
                        <a:rPr lang="en-US" sz="600" b="0" i="0" u="none" strike="noStrike">
                          <a:solidFill>
                            <a:srgbClr val="FFFFFF"/>
                          </a:solidFill>
                          <a:effectLst/>
                          <a:latin typeface="Calibri" panose="020F0502020204030204" pitchFamily="34" charset="0"/>
                        </a:rPr>
                        <a:t>Project No</a:t>
                      </a:r>
                    </a:p>
                  </a:txBody>
                  <a:tcPr marL="5439" marR="5439" marT="543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6365C"/>
                    </a:solidFill>
                  </a:tcPr>
                </a:tc>
                <a:tc>
                  <a:txBody>
                    <a:bodyPr/>
                    <a:lstStyle/>
                    <a:p>
                      <a:pPr algn="l" fontAlgn="t"/>
                      <a:r>
                        <a:rPr lang="en-US" sz="600" b="0" i="0" u="none" strike="noStrike">
                          <a:solidFill>
                            <a:srgbClr val="FFFFFF"/>
                          </a:solidFill>
                          <a:effectLst/>
                          <a:latin typeface="Calibri" panose="020F0502020204030204" pitchFamily="34" charset="0"/>
                        </a:rPr>
                        <a:t>Project Description</a:t>
                      </a:r>
                    </a:p>
                  </a:txBody>
                  <a:tcPr marL="5439" marR="5439" marT="543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6365C"/>
                    </a:solidFill>
                  </a:tcPr>
                </a:tc>
                <a:tc>
                  <a:txBody>
                    <a:bodyPr/>
                    <a:lstStyle/>
                    <a:p>
                      <a:pPr algn="l" fontAlgn="t"/>
                      <a:r>
                        <a:rPr lang="en-US" sz="600" b="0" i="0" u="none" strike="noStrike">
                          <a:solidFill>
                            <a:srgbClr val="FFFFFF"/>
                          </a:solidFill>
                          <a:effectLst/>
                          <a:latin typeface="Calibri" panose="020F0502020204030204" pitchFamily="34" charset="0"/>
                        </a:rPr>
                        <a:t>Overall - No filter</a:t>
                      </a:r>
                    </a:p>
                  </a:txBody>
                  <a:tcPr marL="5439" marR="5439" marT="543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6365C"/>
                    </a:solidFill>
                  </a:tcPr>
                </a:tc>
                <a:tc>
                  <a:txBody>
                    <a:bodyPr/>
                    <a:lstStyle/>
                    <a:p>
                      <a:pPr algn="l" fontAlgn="t"/>
                      <a:r>
                        <a:rPr lang="en-US" sz="600" b="0" i="0" u="none" strike="noStrike">
                          <a:solidFill>
                            <a:srgbClr val="FFFFFF"/>
                          </a:solidFill>
                          <a:effectLst/>
                          <a:latin typeface="Calibri" panose="020F0502020204030204" pitchFamily="34" charset="0"/>
                        </a:rPr>
                        <a:t>Inside Parish</a:t>
                      </a:r>
                    </a:p>
                  </a:txBody>
                  <a:tcPr marL="5439" marR="5439" marT="543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6365C"/>
                    </a:solidFill>
                  </a:tcPr>
                </a:tc>
                <a:tc>
                  <a:txBody>
                    <a:bodyPr/>
                    <a:lstStyle/>
                    <a:p>
                      <a:pPr algn="l" fontAlgn="t"/>
                      <a:r>
                        <a:rPr lang="en-US" sz="600" b="0" i="0" u="none" strike="noStrike">
                          <a:solidFill>
                            <a:srgbClr val="FFFFFF"/>
                          </a:solidFill>
                          <a:effectLst/>
                          <a:latin typeface="Calibri" panose="020F0502020204030204" pitchFamily="34" charset="0"/>
                        </a:rPr>
                        <a:t>Outside Parish</a:t>
                      </a:r>
                    </a:p>
                  </a:txBody>
                  <a:tcPr marL="5439" marR="5439" marT="543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6365C"/>
                    </a:solidFill>
                  </a:tcPr>
                </a:tc>
                <a:tc>
                  <a:txBody>
                    <a:bodyPr/>
                    <a:lstStyle/>
                    <a:p>
                      <a:pPr algn="l" fontAlgn="t"/>
                      <a:r>
                        <a:rPr lang="en-US" sz="600" b="0" i="0" u="none" strike="noStrike">
                          <a:solidFill>
                            <a:srgbClr val="FFFFFF"/>
                          </a:solidFill>
                          <a:effectLst/>
                          <a:latin typeface="Calibri" panose="020F0502020204030204" pitchFamily="34" charset="0"/>
                        </a:rPr>
                        <a:t>Have Kids</a:t>
                      </a:r>
                    </a:p>
                  </a:txBody>
                  <a:tcPr marL="5439" marR="5439" marT="543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6365C"/>
                    </a:solidFill>
                  </a:tcPr>
                </a:tc>
                <a:tc>
                  <a:txBody>
                    <a:bodyPr/>
                    <a:lstStyle/>
                    <a:p>
                      <a:pPr algn="l" fontAlgn="t"/>
                      <a:r>
                        <a:rPr lang="en-US" sz="600" b="0" i="0" u="none" strike="noStrike">
                          <a:solidFill>
                            <a:srgbClr val="FFFFFF"/>
                          </a:solidFill>
                          <a:effectLst/>
                          <a:latin typeface="Calibri" panose="020F0502020204030204" pitchFamily="34" charset="0"/>
                        </a:rPr>
                        <a:t>Have No Kids</a:t>
                      </a:r>
                    </a:p>
                  </a:txBody>
                  <a:tcPr marL="5439" marR="5439" marT="543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6365C"/>
                    </a:solidFill>
                  </a:tcPr>
                </a:tc>
                <a:tc>
                  <a:txBody>
                    <a:bodyPr/>
                    <a:lstStyle/>
                    <a:p>
                      <a:pPr algn="l" fontAlgn="t"/>
                      <a:r>
                        <a:rPr lang="en-US" sz="600" b="0" i="0" u="none" strike="noStrike">
                          <a:solidFill>
                            <a:srgbClr val="FFFFFF"/>
                          </a:solidFill>
                          <a:effectLst/>
                          <a:latin typeface="Calibri" panose="020F0502020204030204" pitchFamily="34" charset="0"/>
                        </a:rPr>
                        <a:t>Sportsperson</a:t>
                      </a:r>
                    </a:p>
                  </a:txBody>
                  <a:tcPr marL="5439" marR="5439" marT="543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6365C"/>
                    </a:solidFill>
                  </a:tcPr>
                </a:tc>
                <a:tc>
                  <a:txBody>
                    <a:bodyPr/>
                    <a:lstStyle/>
                    <a:p>
                      <a:pPr algn="l" fontAlgn="t"/>
                      <a:r>
                        <a:rPr lang="en-US" sz="600" b="0" i="0" u="none" strike="noStrike">
                          <a:solidFill>
                            <a:srgbClr val="FFFFFF"/>
                          </a:solidFill>
                          <a:effectLst/>
                          <a:latin typeface="Calibri" panose="020F0502020204030204" pitchFamily="34" charset="0"/>
                        </a:rPr>
                        <a:t>Greet Hall User</a:t>
                      </a:r>
                    </a:p>
                  </a:txBody>
                  <a:tcPr marL="5439" marR="5439" marT="543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6365C"/>
                    </a:solidFill>
                  </a:tcPr>
                </a:tc>
                <a:tc>
                  <a:txBody>
                    <a:bodyPr/>
                    <a:lstStyle/>
                    <a:p>
                      <a:pPr algn="l" fontAlgn="t"/>
                      <a:r>
                        <a:rPr lang="en-US" sz="600" b="0" i="0" u="none" strike="noStrike">
                          <a:solidFill>
                            <a:srgbClr val="FFFFFF"/>
                          </a:solidFill>
                          <a:effectLst/>
                          <a:latin typeface="Calibri" panose="020F0502020204030204" pitchFamily="34" charset="0"/>
                        </a:rPr>
                        <a:t>Churchgoer</a:t>
                      </a:r>
                    </a:p>
                  </a:txBody>
                  <a:tcPr marL="5439" marR="5439" marT="543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6365C"/>
                    </a:solidFill>
                  </a:tcPr>
                </a:tc>
                <a:tc>
                  <a:txBody>
                    <a:bodyPr/>
                    <a:lstStyle/>
                    <a:p>
                      <a:pPr algn="l" fontAlgn="t"/>
                      <a:r>
                        <a:rPr lang="en-US" sz="600" b="0" i="0" u="none" strike="noStrike">
                          <a:solidFill>
                            <a:srgbClr val="FFFFFF"/>
                          </a:solidFill>
                          <a:effectLst/>
                          <a:latin typeface="Calibri" panose="020F0502020204030204" pitchFamily="34" charset="0"/>
                        </a:rPr>
                        <a:t>Non-Sportsperson</a:t>
                      </a:r>
                    </a:p>
                  </a:txBody>
                  <a:tcPr marL="5439" marR="5439" marT="543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6365C"/>
                    </a:solidFill>
                  </a:tcPr>
                </a:tc>
                <a:tc>
                  <a:txBody>
                    <a:bodyPr/>
                    <a:lstStyle/>
                    <a:p>
                      <a:pPr algn="l" fontAlgn="t"/>
                      <a:r>
                        <a:rPr lang="en-US" sz="600" b="0" i="0" u="none" strike="noStrike">
                          <a:solidFill>
                            <a:srgbClr val="FFFFFF"/>
                          </a:solidFill>
                          <a:effectLst/>
                          <a:latin typeface="Calibri" panose="020F0502020204030204" pitchFamily="34" charset="0"/>
                        </a:rPr>
                        <a:t>Removing Pavilion Interest</a:t>
                      </a:r>
                    </a:p>
                  </a:txBody>
                  <a:tcPr marL="5439" marR="5439" marT="543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6365C"/>
                    </a:solidFill>
                  </a:tcPr>
                </a:tc>
                <a:tc>
                  <a:txBody>
                    <a:bodyPr/>
                    <a:lstStyle/>
                    <a:p>
                      <a:pPr algn="l" fontAlgn="t"/>
                      <a:r>
                        <a:rPr lang="en-US" sz="600" b="0" i="0" u="none" strike="noStrike">
                          <a:solidFill>
                            <a:srgbClr val="FFFFFF"/>
                          </a:solidFill>
                          <a:effectLst/>
                          <a:latin typeface="Calibri" panose="020F0502020204030204" pitchFamily="34" charset="0"/>
                        </a:rPr>
                        <a:t>Pavilion Interest Only</a:t>
                      </a:r>
                    </a:p>
                  </a:txBody>
                  <a:tcPr marL="5439" marR="5439" marT="543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6365C"/>
                    </a:solidFill>
                  </a:tcPr>
                </a:tc>
                <a:tc>
                  <a:txBody>
                    <a:bodyPr/>
                    <a:lstStyle/>
                    <a:p>
                      <a:pPr algn="l" fontAlgn="t"/>
                      <a:r>
                        <a:rPr lang="en-US" sz="600" b="0" i="0" u="none" strike="noStrike">
                          <a:solidFill>
                            <a:srgbClr val="FFFFFF"/>
                          </a:solidFill>
                          <a:effectLst/>
                          <a:latin typeface="Calibri" panose="020F0502020204030204" pitchFamily="34" charset="0"/>
                        </a:rPr>
                        <a:t>Rebuild Priority Only</a:t>
                      </a:r>
                    </a:p>
                  </a:txBody>
                  <a:tcPr marL="5439" marR="5439" marT="543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6365C"/>
                    </a:solidFill>
                  </a:tcPr>
                </a:tc>
                <a:tc>
                  <a:txBody>
                    <a:bodyPr/>
                    <a:lstStyle/>
                    <a:p>
                      <a:pPr algn="l" fontAlgn="t"/>
                      <a:r>
                        <a:rPr lang="en-US" sz="600" b="0" i="0" u="none" strike="noStrike">
                          <a:solidFill>
                            <a:srgbClr val="FFFFFF"/>
                          </a:solidFill>
                          <a:effectLst/>
                          <a:latin typeface="Calibri" panose="020F0502020204030204" pitchFamily="34" charset="0"/>
                        </a:rPr>
                        <a:t>Removing Rebuild Priority</a:t>
                      </a:r>
                    </a:p>
                  </a:txBody>
                  <a:tcPr marL="5439" marR="5439" marT="543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6365C"/>
                    </a:solidFill>
                  </a:tcPr>
                </a:tc>
                <a:tc>
                  <a:txBody>
                    <a:bodyPr/>
                    <a:lstStyle/>
                    <a:p>
                      <a:pPr algn="l" fontAlgn="t"/>
                      <a:r>
                        <a:rPr lang="en-US" sz="600" b="0" i="0" u="none" strike="noStrike">
                          <a:solidFill>
                            <a:srgbClr val="FFFFFF"/>
                          </a:solidFill>
                          <a:effectLst/>
                          <a:latin typeface="Calibri" panose="020F0502020204030204" pitchFamily="34" charset="0"/>
                        </a:rPr>
                        <a:t>Refurbishment Priority Only</a:t>
                      </a:r>
                    </a:p>
                  </a:txBody>
                  <a:tcPr marL="5439" marR="5439" marT="543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6365C"/>
                    </a:solidFill>
                  </a:tcPr>
                </a:tc>
                <a:tc>
                  <a:txBody>
                    <a:bodyPr/>
                    <a:lstStyle/>
                    <a:p>
                      <a:pPr algn="l" fontAlgn="t"/>
                      <a:r>
                        <a:rPr lang="en-US" sz="600" b="0" i="0" u="none" strike="noStrike">
                          <a:solidFill>
                            <a:srgbClr val="FFFFFF"/>
                          </a:solidFill>
                          <a:effectLst/>
                          <a:latin typeface="Calibri" panose="020F0502020204030204" pitchFamily="34" charset="0"/>
                        </a:rPr>
                        <a:t>Removing Refurbishment Priority</a:t>
                      </a:r>
                    </a:p>
                  </a:txBody>
                  <a:tcPr marL="5439" marR="5439" marT="543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6365C"/>
                    </a:solidFill>
                  </a:tcPr>
                </a:tc>
                <a:extLst>
                  <a:ext uri="{0D108BD9-81ED-4DB2-BD59-A6C34878D82A}">
                    <a16:rowId xmlns:a16="http://schemas.microsoft.com/office/drawing/2014/main" val="1811987406"/>
                  </a:ext>
                </a:extLst>
              </a:tr>
              <a:tr h="136161">
                <a:tc>
                  <a:txBody>
                    <a:bodyPr/>
                    <a:lstStyle/>
                    <a:p>
                      <a:pPr algn="r" fontAlgn="b"/>
                      <a:r>
                        <a:rPr lang="en-US" sz="600" b="0" i="0" u="none" strike="noStrike">
                          <a:solidFill>
                            <a:srgbClr val="000000"/>
                          </a:solidFill>
                          <a:effectLst/>
                          <a:latin typeface="Calibri" panose="020F0502020204030204" pitchFamily="34" charset="0"/>
                        </a:rPr>
                        <a:t>1</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l" fontAlgn="b"/>
                      <a:r>
                        <a:rPr lang="en-US" sz="600" b="0" i="0" u="none" strike="noStrike">
                          <a:solidFill>
                            <a:srgbClr val="333333"/>
                          </a:solidFill>
                          <a:effectLst/>
                          <a:latin typeface="Calibri" panose="020F0502020204030204" pitchFamily="34" charset="0"/>
                        </a:rPr>
                        <a:t>PC document cloud</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2.2</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2.7</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2.8</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2.9</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2.8</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2.2</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8248990"/>
                  </a:ext>
                </a:extLst>
              </a:tr>
              <a:tr h="136161">
                <a:tc>
                  <a:txBody>
                    <a:bodyPr/>
                    <a:lstStyle/>
                    <a:p>
                      <a:pPr algn="r" fontAlgn="b"/>
                      <a:r>
                        <a:rPr lang="en-US" sz="600" b="0" i="0" u="none" strike="noStrike">
                          <a:solidFill>
                            <a:srgbClr val="000000"/>
                          </a:solidFill>
                          <a:effectLst/>
                          <a:latin typeface="Calibri" panose="020F0502020204030204" pitchFamily="34" charset="0"/>
                        </a:rPr>
                        <a:t>2</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l" fontAlgn="b"/>
                      <a:r>
                        <a:rPr lang="en-US" sz="600" b="0" i="0" u="none" strike="noStrike">
                          <a:solidFill>
                            <a:srgbClr val="333333"/>
                          </a:solidFill>
                          <a:effectLst/>
                          <a:latin typeface="Calibri" panose="020F0502020204030204" pitchFamily="34" charset="0"/>
                        </a:rPr>
                        <a:t>Village archive</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3.0</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3.1</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2.9</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2.8</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3.2</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3.1</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2.9</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3.1</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3.0</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3.1</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74026423"/>
                  </a:ext>
                </a:extLst>
              </a:tr>
              <a:tr h="136161">
                <a:tc>
                  <a:txBody>
                    <a:bodyPr/>
                    <a:lstStyle/>
                    <a:p>
                      <a:pPr algn="r" fontAlgn="b"/>
                      <a:r>
                        <a:rPr lang="en-US" sz="600" b="0" i="0" u="none" strike="noStrike">
                          <a:solidFill>
                            <a:srgbClr val="000000"/>
                          </a:solidFill>
                          <a:effectLst/>
                          <a:latin typeface="Calibri" panose="020F0502020204030204" pitchFamily="34" charset="0"/>
                        </a:rPr>
                        <a:t>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l" fontAlgn="b"/>
                      <a:r>
                        <a:rPr lang="en-US" sz="600" b="0" i="0" u="none" strike="noStrike">
                          <a:solidFill>
                            <a:srgbClr val="333333"/>
                          </a:solidFill>
                          <a:effectLst/>
                          <a:latin typeface="Calibri" panose="020F0502020204030204" pitchFamily="34" charset="0"/>
                        </a:rPr>
                        <a:t>Greet Hall AV</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2.0</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2.2</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3.0</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1.8</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2.2</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3.1</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3.0</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1.8</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1.4</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2.9</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2.7</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2.4</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58999001"/>
                  </a:ext>
                </a:extLst>
              </a:tr>
              <a:tr h="136161">
                <a:tc>
                  <a:txBody>
                    <a:bodyPr/>
                    <a:lstStyle/>
                    <a:p>
                      <a:pPr algn="r" fontAlgn="b"/>
                      <a:r>
                        <a:rPr lang="en-US" sz="600" b="0" i="0" u="none" strike="noStrike">
                          <a:solidFill>
                            <a:srgbClr val="000000"/>
                          </a:solidFill>
                          <a:effectLst/>
                          <a:latin typeface="Calibri" panose="020F0502020204030204" pitchFamily="34" charset="0"/>
                        </a:rPr>
                        <a:t>4</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l" fontAlgn="b"/>
                      <a:r>
                        <a:rPr lang="en-US" sz="600" b="0" i="0" u="none" strike="noStrike">
                          <a:solidFill>
                            <a:srgbClr val="333333"/>
                          </a:solidFill>
                          <a:effectLst/>
                          <a:latin typeface="Calibri" panose="020F0502020204030204" pitchFamily="34" charset="0"/>
                        </a:rPr>
                        <a:t>Greet Hall General</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1.9</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2.2</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3.0</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1.8</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2.4</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3.1</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3.0</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1.8</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3.0</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2.7</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18825743"/>
                  </a:ext>
                </a:extLst>
              </a:tr>
              <a:tr h="136161">
                <a:tc>
                  <a:txBody>
                    <a:bodyPr/>
                    <a:lstStyle/>
                    <a:p>
                      <a:pPr algn="r" fontAlgn="b"/>
                      <a:r>
                        <a:rPr lang="en-US" sz="600" b="0" i="0" u="none" strike="noStrike">
                          <a:solidFill>
                            <a:srgbClr val="000000"/>
                          </a:solidFill>
                          <a:effectLst/>
                          <a:latin typeface="Calibri" panose="020F0502020204030204" pitchFamily="34" charset="0"/>
                        </a:rPr>
                        <a:t>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l" fontAlgn="b"/>
                      <a:r>
                        <a:rPr lang="en-US" sz="600" b="0" i="0" u="none" strike="noStrike">
                          <a:solidFill>
                            <a:srgbClr val="333333"/>
                          </a:solidFill>
                          <a:effectLst/>
                          <a:latin typeface="Calibri" panose="020F0502020204030204" pitchFamily="34" charset="0"/>
                        </a:rPr>
                        <a:t>Greet Hall Kitchen</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2.7</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1.9</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3.1</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1.9</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3.1</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3.0</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2.0</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1.7</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2.9</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17715011"/>
                  </a:ext>
                </a:extLst>
              </a:tr>
              <a:tr h="136161">
                <a:tc>
                  <a:txBody>
                    <a:bodyPr/>
                    <a:lstStyle/>
                    <a:p>
                      <a:pPr algn="r" fontAlgn="b"/>
                      <a:r>
                        <a:rPr lang="en-US" sz="600" b="0" i="0" u="none" strike="noStrike">
                          <a:solidFill>
                            <a:srgbClr val="000000"/>
                          </a:solidFill>
                          <a:effectLst/>
                          <a:latin typeface="Calibri" panose="020F0502020204030204" pitchFamily="34" charset="0"/>
                        </a:rPr>
                        <a:t>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l" fontAlgn="b"/>
                      <a:r>
                        <a:rPr lang="en-US" sz="600" b="0" i="0" u="none" strike="noStrike">
                          <a:solidFill>
                            <a:srgbClr val="333333"/>
                          </a:solidFill>
                          <a:effectLst/>
                          <a:latin typeface="Calibri" panose="020F0502020204030204" pitchFamily="34" charset="0"/>
                        </a:rPr>
                        <a:t>Pavilion refurbishment</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2.4</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2.4</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2.2</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2.0</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2.4</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2.9</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4.9</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2.0</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76223437"/>
                  </a:ext>
                </a:extLst>
              </a:tr>
              <a:tr h="136161">
                <a:tc>
                  <a:txBody>
                    <a:bodyPr/>
                    <a:lstStyle/>
                    <a:p>
                      <a:pPr algn="r" fontAlgn="b"/>
                      <a:r>
                        <a:rPr lang="en-US" sz="600" b="0" i="0" u="none" strike="noStrike">
                          <a:solidFill>
                            <a:srgbClr val="000000"/>
                          </a:solidFill>
                          <a:effectLst/>
                          <a:latin typeface="Calibri" panose="020F0502020204030204" pitchFamily="34" charset="0"/>
                        </a:rPr>
                        <a:t>7</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l" fontAlgn="b"/>
                      <a:r>
                        <a:rPr lang="en-US" sz="600" b="0" i="0" u="none" strike="noStrike">
                          <a:solidFill>
                            <a:srgbClr val="333333"/>
                          </a:solidFill>
                          <a:effectLst/>
                          <a:latin typeface="Calibri" panose="020F0502020204030204" pitchFamily="34" charset="0"/>
                        </a:rPr>
                        <a:t>Pavilion replacement</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2.7</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2.7</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2.7</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3.2</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1.9</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1.9</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2.0</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3.7</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4.9</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1.9</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2.9</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55447101"/>
                  </a:ext>
                </a:extLst>
              </a:tr>
              <a:tr h="136161">
                <a:tc>
                  <a:txBody>
                    <a:bodyPr/>
                    <a:lstStyle/>
                    <a:p>
                      <a:pPr algn="r" fontAlgn="b"/>
                      <a:r>
                        <a:rPr lang="en-US" sz="600" b="0" i="0" u="none" strike="noStrike">
                          <a:solidFill>
                            <a:srgbClr val="000000"/>
                          </a:solidFill>
                          <a:effectLst/>
                          <a:latin typeface="Calibri" panose="020F0502020204030204" pitchFamily="34" charset="0"/>
                        </a:rPr>
                        <a:t>8</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l" fontAlgn="b"/>
                      <a:r>
                        <a:rPr lang="en-US" sz="600" b="0" i="0" u="none" strike="noStrike">
                          <a:solidFill>
                            <a:srgbClr val="333333"/>
                          </a:solidFill>
                          <a:effectLst/>
                          <a:latin typeface="Calibri" panose="020F0502020204030204" pitchFamily="34" charset="0"/>
                        </a:rPr>
                        <a:t>Allotment/Playground/Sports hub facility</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2.4</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2.4</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2.2</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1.9</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2.4</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2.4</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1.4</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2.9</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4.3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2.1</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33981859"/>
                  </a:ext>
                </a:extLst>
              </a:tr>
              <a:tr h="136161">
                <a:tc>
                  <a:txBody>
                    <a:bodyPr/>
                    <a:lstStyle/>
                    <a:p>
                      <a:pPr algn="r" fontAlgn="b"/>
                      <a:r>
                        <a:rPr lang="en-US" sz="600" b="0" i="0" u="none" strike="noStrike">
                          <a:solidFill>
                            <a:srgbClr val="000000"/>
                          </a:solidFill>
                          <a:effectLst/>
                          <a:latin typeface="Calibri" panose="020F0502020204030204" pitchFamily="34" charset="0"/>
                        </a:rPr>
                        <a:t>9</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DD5"/>
                    </a:solidFill>
                  </a:tcPr>
                </a:tc>
                <a:tc>
                  <a:txBody>
                    <a:bodyPr/>
                    <a:lstStyle/>
                    <a:p>
                      <a:pPr algn="l" fontAlgn="b"/>
                      <a:r>
                        <a:rPr lang="en-US" sz="600" b="0" i="0" u="none" strike="noStrike">
                          <a:solidFill>
                            <a:srgbClr val="333333"/>
                          </a:solidFill>
                          <a:effectLst/>
                          <a:latin typeface="Calibri" panose="020F0502020204030204" pitchFamily="34" charset="0"/>
                        </a:rPr>
                        <a:t>Provision against new shop premises requirement</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2.7</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2.9</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3.0</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3.1</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3.4</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2.7</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86813209"/>
                  </a:ext>
                </a:extLst>
              </a:tr>
              <a:tr h="136161">
                <a:tc>
                  <a:txBody>
                    <a:bodyPr/>
                    <a:lstStyle/>
                    <a:p>
                      <a:pPr algn="r" fontAlgn="b"/>
                      <a:r>
                        <a:rPr lang="en-US" sz="600" b="0" i="0" u="none" strike="noStrike">
                          <a:solidFill>
                            <a:srgbClr val="000000"/>
                          </a:solidFill>
                          <a:effectLst/>
                          <a:latin typeface="Calibri" panose="020F0502020204030204" pitchFamily="34" charset="0"/>
                        </a:rPr>
                        <a:t>10</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l" fontAlgn="b"/>
                      <a:r>
                        <a:rPr lang="en-US" sz="600" b="0" i="0" u="none" strike="noStrike">
                          <a:solidFill>
                            <a:srgbClr val="333333"/>
                          </a:solidFill>
                          <a:effectLst/>
                          <a:latin typeface="Calibri" panose="020F0502020204030204" pitchFamily="34" charset="0"/>
                        </a:rPr>
                        <a:t>Youth Club</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2.4</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2.9</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1.8</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2.2</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3.1</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3.1</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1.8</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3.1</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2.9</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9289766"/>
                  </a:ext>
                </a:extLst>
              </a:tr>
              <a:tr h="136161">
                <a:tc>
                  <a:txBody>
                    <a:bodyPr/>
                    <a:lstStyle/>
                    <a:p>
                      <a:pPr algn="r" fontAlgn="b"/>
                      <a:r>
                        <a:rPr lang="en-US" sz="600" b="0" i="0" u="none" strike="noStrike">
                          <a:solidFill>
                            <a:srgbClr val="000000"/>
                          </a:solidFill>
                          <a:effectLst/>
                          <a:latin typeface="Calibri" panose="020F0502020204030204" pitchFamily="34" charset="0"/>
                        </a:rPr>
                        <a:t>11</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DD5"/>
                    </a:solidFill>
                  </a:tcPr>
                </a:tc>
                <a:tc>
                  <a:txBody>
                    <a:bodyPr/>
                    <a:lstStyle/>
                    <a:p>
                      <a:pPr algn="l" fontAlgn="b"/>
                      <a:r>
                        <a:rPr lang="en-US" sz="600" b="0" i="0" u="none" strike="noStrike">
                          <a:solidFill>
                            <a:srgbClr val="333333"/>
                          </a:solidFill>
                          <a:effectLst/>
                          <a:latin typeface="Calibri" panose="020F0502020204030204" pitchFamily="34" charset="0"/>
                        </a:rPr>
                        <a:t>Church external repairs / upgrades</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2.1</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2.2</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1.8</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2.0</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2.4</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2.0</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1.4</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2.4</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2.1</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2.1</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73136163"/>
                  </a:ext>
                </a:extLst>
              </a:tr>
              <a:tr h="136161">
                <a:tc>
                  <a:txBody>
                    <a:bodyPr/>
                    <a:lstStyle/>
                    <a:p>
                      <a:pPr algn="r" fontAlgn="b"/>
                      <a:r>
                        <a:rPr lang="en-US" sz="600" b="0" i="0" u="none" strike="noStrike">
                          <a:solidFill>
                            <a:srgbClr val="000000"/>
                          </a:solidFill>
                          <a:effectLst/>
                          <a:latin typeface="Calibri" panose="020F0502020204030204" pitchFamily="34" charset="0"/>
                        </a:rPr>
                        <a:t>12</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DD5"/>
                    </a:solidFill>
                  </a:tcPr>
                </a:tc>
                <a:tc>
                  <a:txBody>
                    <a:bodyPr/>
                    <a:lstStyle/>
                    <a:p>
                      <a:pPr algn="l" fontAlgn="b"/>
                      <a:r>
                        <a:rPr lang="en-US" sz="600" b="0" i="0" u="none" strike="noStrike">
                          <a:solidFill>
                            <a:srgbClr val="333333"/>
                          </a:solidFill>
                          <a:effectLst/>
                          <a:latin typeface="Calibri" panose="020F0502020204030204" pitchFamily="34" charset="0"/>
                        </a:rPr>
                        <a:t>Church Vestry repairs / upgrades</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2.0</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2.1</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1.8</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1.9</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2.2</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1.9</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1.7</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2.2</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2.0</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2.0</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44827671"/>
                  </a:ext>
                </a:extLst>
              </a:tr>
              <a:tr h="136161">
                <a:tc>
                  <a:txBody>
                    <a:bodyPr/>
                    <a:lstStyle/>
                    <a:p>
                      <a:pPr algn="r" fontAlgn="b"/>
                      <a:r>
                        <a:rPr lang="en-US" sz="600" b="0" i="0" u="none" strike="noStrike">
                          <a:solidFill>
                            <a:srgbClr val="000000"/>
                          </a:solidFill>
                          <a:effectLst/>
                          <a:latin typeface="Calibri" panose="020F0502020204030204" pitchFamily="34" charset="0"/>
                        </a:rPr>
                        <a:t>13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l" fontAlgn="b"/>
                      <a:r>
                        <a:rPr lang="en-US" sz="600" b="0" i="0" u="none" strike="noStrike">
                          <a:solidFill>
                            <a:srgbClr val="333333"/>
                          </a:solidFill>
                          <a:effectLst/>
                          <a:latin typeface="Calibri" panose="020F0502020204030204" pitchFamily="34" charset="0"/>
                        </a:rPr>
                        <a:t>Provision of Multi-Use Games Area (MUGA)</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2.2</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2.2</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2.2</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2.1</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1.9</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2.1</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1.8</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2.4</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1.9</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2.8</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2.1</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86751939"/>
                  </a:ext>
                </a:extLst>
              </a:tr>
              <a:tr h="136161">
                <a:tc>
                  <a:txBody>
                    <a:bodyPr/>
                    <a:lstStyle/>
                    <a:p>
                      <a:pPr algn="r" fontAlgn="b"/>
                      <a:r>
                        <a:rPr lang="en-US" sz="600" b="0" i="0" u="none" strike="noStrike">
                          <a:solidFill>
                            <a:srgbClr val="000000"/>
                          </a:solidFill>
                          <a:effectLst/>
                          <a:latin typeface="Calibri" panose="020F0502020204030204" pitchFamily="34" charset="0"/>
                        </a:rPr>
                        <a:t>14</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l" fontAlgn="b"/>
                      <a:r>
                        <a:rPr lang="en-US" sz="600" b="0" i="0" u="none" strike="noStrike">
                          <a:solidFill>
                            <a:srgbClr val="333333"/>
                          </a:solidFill>
                          <a:effectLst/>
                          <a:latin typeface="Calibri" panose="020F0502020204030204" pitchFamily="34" charset="0"/>
                        </a:rPr>
                        <a:t>St Laurence School facility assistance - Car parking</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2.4</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1.7</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2.1</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2.7</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2.2</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2.1</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3.0</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2.9</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2.7</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2.1</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2.4</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06218257"/>
                  </a:ext>
                </a:extLst>
              </a:tr>
              <a:tr h="136161">
                <a:tc>
                  <a:txBody>
                    <a:bodyPr/>
                    <a:lstStyle/>
                    <a:p>
                      <a:pPr algn="r" fontAlgn="b"/>
                      <a:r>
                        <a:rPr lang="en-US" sz="600" b="0" i="0" u="none" strike="noStrike">
                          <a:solidFill>
                            <a:srgbClr val="000000"/>
                          </a:solidFill>
                          <a:effectLst/>
                          <a:latin typeface="Calibri" panose="020F0502020204030204" pitchFamily="34" charset="0"/>
                        </a:rPr>
                        <a:t>15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l" fontAlgn="b"/>
                      <a:r>
                        <a:rPr lang="en-US" sz="600" b="0" i="0" u="none" strike="noStrike">
                          <a:solidFill>
                            <a:srgbClr val="333333"/>
                          </a:solidFill>
                          <a:effectLst/>
                          <a:latin typeface="Calibri" panose="020F0502020204030204" pitchFamily="34" charset="0"/>
                        </a:rPr>
                        <a:t>St Laurence School facility assistance - Reception outdoor play area</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2.1</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2.1</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1.9</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1.9</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2.4</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1.9</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1.9</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1.2</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2.4</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2.1</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14316415"/>
                  </a:ext>
                </a:extLst>
              </a:tr>
              <a:tr h="136161">
                <a:tc>
                  <a:txBody>
                    <a:bodyPr/>
                    <a:lstStyle/>
                    <a:p>
                      <a:pPr algn="r" fontAlgn="b"/>
                      <a:r>
                        <a:rPr lang="en-US" sz="600" b="0" i="0" u="none" strike="noStrike">
                          <a:solidFill>
                            <a:srgbClr val="000000"/>
                          </a:solidFill>
                          <a:effectLst/>
                          <a:latin typeface="Calibri" panose="020F0502020204030204" pitchFamily="34" charset="0"/>
                        </a:rPr>
                        <a:t>16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l" fontAlgn="b"/>
                      <a:r>
                        <a:rPr lang="en-US" sz="600" b="0" i="0" u="none" strike="noStrike">
                          <a:solidFill>
                            <a:srgbClr val="333333"/>
                          </a:solidFill>
                          <a:effectLst/>
                          <a:latin typeface="Calibri" panose="020F0502020204030204" pitchFamily="34" charset="0"/>
                        </a:rPr>
                        <a:t>St Laurence School Facility Assistance - Changing room provision</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2.1</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2.1</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1.9</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1.9</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2.4</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1.9</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1.9</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2.4</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1.2</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2.4</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2.0</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90046626"/>
                  </a:ext>
                </a:extLst>
              </a:tr>
              <a:tr h="136161">
                <a:tc>
                  <a:txBody>
                    <a:bodyPr/>
                    <a:lstStyle/>
                    <a:p>
                      <a:pPr algn="r" fontAlgn="b"/>
                      <a:r>
                        <a:rPr lang="en-US" sz="600" b="0" i="0" u="none" strike="noStrike">
                          <a:solidFill>
                            <a:srgbClr val="000000"/>
                          </a:solidFill>
                          <a:effectLst/>
                          <a:latin typeface="Calibri" panose="020F0502020204030204" pitchFamily="34" charset="0"/>
                        </a:rPr>
                        <a:t>17</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l" fontAlgn="b"/>
                      <a:r>
                        <a:rPr lang="en-US" sz="600" b="0" i="0" u="none" strike="noStrike">
                          <a:solidFill>
                            <a:srgbClr val="333333"/>
                          </a:solidFill>
                          <a:effectLst/>
                          <a:latin typeface="Calibri" panose="020F0502020204030204" pitchFamily="34" charset="0"/>
                        </a:rPr>
                        <a:t>Allotment car park improvements - CCTV</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2.0</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2.0</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1.8</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1.9</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2.2</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1.9</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2.0</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2.0</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2.1</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2.2</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1.8</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2.2</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1.9</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70727284"/>
                  </a:ext>
                </a:extLst>
              </a:tr>
              <a:tr h="136161">
                <a:tc>
                  <a:txBody>
                    <a:bodyPr/>
                    <a:lstStyle/>
                    <a:p>
                      <a:pPr algn="r" fontAlgn="b"/>
                      <a:r>
                        <a:rPr lang="en-US" sz="600" b="0" i="0" u="none" strike="noStrike">
                          <a:solidFill>
                            <a:srgbClr val="000000"/>
                          </a:solidFill>
                          <a:effectLst/>
                          <a:latin typeface="Calibri" panose="020F0502020204030204" pitchFamily="34" charset="0"/>
                        </a:rPr>
                        <a:t>18</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l" fontAlgn="b"/>
                      <a:r>
                        <a:rPr lang="en-US" sz="600" b="0" i="0" u="none" strike="noStrike">
                          <a:solidFill>
                            <a:srgbClr val="333333"/>
                          </a:solidFill>
                          <a:effectLst/>
                          <a:latin typeface="Calibri" panose="020F0502020204030204" pitchFamily="34" charset="0"/>
                        </a:rPr>
                        <a:t>Allotment car park improvements - Surfacing</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2.0</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2.0</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1.7</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1.8</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1.8</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2.2</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1.7</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2.2</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2.4</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1.9</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05238112"/>
                  </a:ext>
                </a:extLst>
              </a:tr>
              <a:tr h="136161">
                <a:tc>
                  <a:txBody>
                    <a:bodyPr/>
                    <a:lstStyle/>
                    <a:p>
                      <a:pPr algn="r" fontAlgn="b"/>
                      <a:r>
                        <a:rPr lang="en-US" sz="600" b="0" i="0" u="none" strike="noStrike">
                          <a:solidFill>
                            <a:srgbClr val="000000"/>
                          </a:solidFill>
                          <a:effectLst/>
                          <a:latin typeface="Calibri" panose="020F0502020204030204" pitchFamily="34" charset="0"/>
                        </a:rPr>
                        <a:t>19</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DD5"/>
                    </a:solidFill>
                  </a:tcPr>
                </a:tc>
                <a:tc>
                  <a:txBody>
                    <a:bodyPr/>
                    <a:lstStyle/>
                    <a:p>
                      <a:pPr algn="l" fontAlgn="b"/>
                      <a:r>
                        <a:rPr lang="en-US" sz="600" b="0" i="0" u="none" strike="noStrike">
                          <a:solidFill>
                            <a:srgbClr val="333333"/>
                          </a:solidFill>
                          <a:effectLst/>
                          <a:latin typeface="Calibri" panose="020F0502020204030204" pitchFamily="34" charset="0"/>
                        </a:rPr>
                        <a:t>Parking around the Small Green</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2.0</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2.1</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1.9</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1.9</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1.9</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59265273"/>
                  </a:ext>
                </a:extLst>
              </a:tr>
              <a:tr h="136161">
                <a:tc>
                  <a:txBody>
                    <a:bodyPr/>
                    <a:lstStyle/>
                    <a:p>
                      <a:pPr algn="r" fontAlgn="b"/>
                      <a:r>
                        <a:rPr lang="en-US" sz="600" b="0" i="0" u="none" strike="noStrike">
                          <a:solidFill>
                            <a:srgbClr val="000000"/>
                          </a:solidFill>
                          <a:effectLst/>
                          <a:latin typeface="Calibri" panose="020F0502020204030204" pitchFamily="34" charset="0"/>
                        </a:rPr>
                        <a:t>20</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DD5"/>
                    </a:solidFill>
                  </a:tcPr>
                </a:tc>
                <a:tc>
                  <a:txBody>
                    <a:bodyPr/>
                    <a:lstStyle/>
                    <a:p>
                      <a:pPr algn="l" fontAlgn="b"/>
                      <a:r>
                        <a:rPr lang="en-US" sz="600" b="0" i="0" u="none" strike="noStrike">
                          <a:solidFill>
                            <a:srgbClr val="333333"/>
                          </a:solidFill>
                          <a:effectLst/>
                          <a:latin typeface="Calibri" panose="020F0502020204030204" pitchFamily="34" charset="0"/>
                        </a:rPr>
                        <a:t>Pedestrian links / footways - Footpath 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3.4</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3.7</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3.0</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3.1</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4.0</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3.0</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3.4</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88839985"/>
                  </a:ext>
                </a:extLst>
              </a:tr>
              <a:tr h="136161">
                <a:tc>
                  <a:txBody>
                    <a:bodyPr/>
                    <a:lstStyle/>
                    <a:p>
                      <a:pPr algn="r" fontAlgn="b"/>
                      <a:r>
                        <a:rPr lang="en-US" sz="600" b="0" i="0" u="none" strike="noStrike">
                          <a:solidFill>
                            <a:srgbClr val="000000"/>
                          </a:solidFill>
                          <a:effectLst/>
                          <a:latin typeface="Calibri" panose="020F0502020204030204" pitchFamily="34" charset="0"/>
                        </a:rPr>
                        <a:t>21</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DD5"/>
                    </a:solidFill>
                  </a:tcPr>
                </a:tc>
                <a:tc>
                  <a:txBody>
                    <a:bodyPr/>
                    <a:lstStyle/>
                    <a:p>
                      <a:pPr algn="l" fontAlgn="b"/>
                      <a:r>
                        <a:rPr lang="en-US" sz="600" b="0" i="0" u="none" strike="noStrike">
                          <a:solidFill>
                            <a:srgbClr val="333333"/>
                          </a:solidFill>
                          <a:effectLst/>
                          <a:latin typeface="Calibri" panose="020F0502020204030204" pitchFamily="34" charset="0"/>
                        </a:rPr>
                        <a:t>Pedestrian links / footways - Rod Eyot</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3.2</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3.0</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3.7</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3.8</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2.8</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2.9</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4.2</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2.7</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2.2</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3.4</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92729179"/>
                  </a:ext>
                </a:extLst>
              </a:tr>
              <a:tr h="136161">
                <a:tc>
                  <a:txBody>
                    <a:bodyPr/>
                    <a:lstStyle/>
                    <a:p>
                      <a:pPr algn="r" fontAlgn="b"/>
                      <a:r>
                        <a:rPr lang="en-US" sz="600" b="0" i="0" u="none" strike="noStrike">
                          <a:solidFill>
                            <a:srgbClr val="000000"/>
                          </a:solidFill>
                          <a:effectLst/>
                          <a:latin typeface="Calibri" panose="020F0502020204030204" pitchFamily="34" charset="0"/>
                        </a:rPr>
                        <a:t>22</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l" fontAlgn="b"/>
                      <a:r>
                        <a:rPr lang="en-US" sz="600" b="0" i="0" u="none" strike="noStrike">
                          <a:solidFill>
                            <a:srgbClr val="333333"/>
                          </a:solidFill>
                          <a:effectLst/>
                          <a:latin typeface="Calibri" panose="020F0502020204030204" pitchFamily="34" charset="0"/>
                        </a:rPr>
                        <a:t>Green South Drainage</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2.0</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2.1</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1.8</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2.0</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2.1</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1.8</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2.4</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2.0</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11193853"/>
                  </a:ext>
                </a:extLst>
              </a:tr>
              <a:tr h="136161">
                <a:tc>
                  <a:txBody>
                    <a:bodyPr/>
                    <a:lstStyle/>
                    <a:p>
                      <a:pPr algn="r" fontAlgn="b"/>
                      <a:r>
                        <a:rPr lang="en-US" sz="600" b="0" i="0" u="none" strike="noStrike">
                          <a:solidFill>
                            <a:srgbClr val="000000"/>
                          </a:solidFill>
                          <a:effectLst/>
                          <a:latin typeface="Calibri" panose="020F0502020204030204" pitchFamily="34" charset="0"/>
                        </a:rPr>
                        <a:t>23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l" fontAlgn="b"/>
                      <a:r>
                        <a:rPr lang="en-US" sz="600" b="0" i="0" u="none" strike="noStrike">
                          <a:solidFill>
                            <a:srgbClr val="333333"/>
                          </a:solidFill>
                          <a:effectLst/>
                          <a:latin typeface="Calibri" panose="020F0502020204030204" pitchFamily="34" charset="0"/>
                        </a:rPr>
                        <a:t>Thame Road pedestrian bridge</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2.7</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2.2</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2.7</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2.7</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2.8</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3.0</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2.7</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3.2</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1.8</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2.7</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02132902"/>
                  </a:ext>
                </a:extLst>
              </a:tr>
              <a:tr h="136161">
                <a:tc>
                  <a:txBody>
                    <a:bodyPr/>
                    <a:lstStyle/>
                    <a:p>
                      <a:pPr algn="r" fontAlgn="b"/>
                      <a:r>
                        <a:rPr lang="en-US" sz="600" b="0" i="0" u="none" strike="noStrike">
                          <a:solidFill>
                            <a:srgbClr val="000000"/>
                          </a:solidFill>
                          <a:effectLst/>
                          <a:latin typeface="Calibri" panose="020F0502020204030204" pitchFamily="34" charset="0"/>
                        </a:rPr>
                        <a:t>24</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l" fontAlgn="b"/>
                      <a:r>
                        <a:rPr lang="en-US" sz="600" b="0" i="0" u="none" strike="noStrike">
                          <a:solidFill>
                            <a:srgbClr val="333333"/>
                          </a:solidFill>
                          <a:effectLst/>
                          <a:latin typeface="Calibri" panose="020F0502020204030204" pitchFamily="34" charset="0"/>
                        </a:rPr>
                        <a:t>Tree Planting - around village</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3.7</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2.8</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3.4</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3.7</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3.9</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4.1</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3.4</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3.4</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3.8</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4.4</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3.2</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3.7</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57502824"/>
                  </a:ext>
                </a:extLst>
              </a:tr>
              <a:tr h="136161">
                <a:tc>
                  <a:txBody>
                    <a:bodyPr/>
                    <a:lstStyle/>
                    <a:p>
                      <a:pPr algn="r" fontAlgn="b"/>
                      <a:r>
                        <a:rPr lang="en-US" sz="600" b="0" i="0" u="none" strike="noStrike">
                          <a:solidFill>
                            <a:srgbClr val="000000"/>
                          </a:solidFill>
                          <a:effectLst/>
                          <a:latin typeface="Calibri" panose="020F0502020204030204" pitchFamily="34" charset="0"/>
                        </a:rPr>
                        <a:t>25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l" fontAlgn="b"/>
                      <a:r>
                        <a:rPr lang="en-US" sz="600" b="0" i="0" u="none" strike="noStrike">
                          <a:solidFill>
                            <a:srgbClr val="333333"/>
                          </a:solidFill>
                          <a:effectLst/>
                          <a:latin typeface="Calibri" panose="020F0502020204030204" pitchFamily="34" charset="0"/>
                        </a:rPr>
                        <a:t>Tree Planting - Coppice</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2.7</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2.0</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2.4</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2.8</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2.7</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2.7</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2.4</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95213356"/>
                  </a:ext>
                </a:extLst>
              </a:tr>
              <a:tr h="136161">
                <a:tc>
                  <a:txBody>
                    <a:bodyPr/>
                    <a:lstStyle/>
                    <a:p>
                      <a:pPr algn="r" fontAlgn="b"/>
                      <a:r>
                        <a:rPr lang="en-US" sz="600" b="0" i="0" u="none" strike="noStrike">
                          <a:solidFill>
                            <a:srgbClr val="000000"/>
                          </a:solidFill>
                          <a:effectLst/>
                          <a:latin typeface="Calibri" panose="020F0502020204030204" pitchFamily="34" charset="0"/>
                        </a:rPr>
                        <a:t>26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l" fontAlgn="b"/>
                      <a:r>
                        <a:rPr lang="en-US" sz="600" b="0" i="0" u="none" strike="noStrike">
                          <a:solidFill>
                            <a:srgbClr val="333333"/>
                          </a:solidFill>
                          <a:effectLst/>
                          <a:latin typeface="Calibri" panose="020F0502020204030204" pitchFamily="34" charset="0"/>
                        </a:rPr>
                        <a:t>Pedestrian road crossing (nr. Kingfisher Pub)</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2.7</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1.9</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2.7</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2.7</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2.7</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2.7</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2.7</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2.1</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2.7</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95411279"/>
                  </a:ext>
                </a:extLst>
              </a:tr>
              <a:tr h="136161">
                <a:tc>
                  <a:txBody>
                    <a:bodyPr/>
                    <a:lstStyle/>
                    <a:p>
                      <a:pPr algn="r" fontAlgn="b"/>
                      <a:r>
                        <a:rPr lang="en-US" sz="600" b="0" i="0" u="none" strike="noStrike">
                          <a:solidFill>
                            <a:srgbClr val="000000"/>
                          </a:solidFill>
                          <a:effectLst/>
                          <a:latin typeface="Calibri" panose="020F0502020204030204" pitchFamily="34" charset="0"/>
                        </a:rPr>
                        <a:t>27</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l" fontAlgn="b"/>
                      <a:r>
                        <a:rPr lang="en-US" sz="600" b="0" i="0" u="none" strike="noStrike">
                          <a:solidFill>
                            <a:srgbClr val="333333"/>
                          </a:solidFill>
                          <a:effectLst/>
                          <a:latin typeface="Calibri" panose="020F0502020204030204" pitchFamily="34" charset="0"/>
                        </a:rPr>
                        <a:t>Culvert/Ditch Clearance</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2.4</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2.0</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3.0</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1.7</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2.4</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3.0</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3.0</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2.8</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1.9</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2.4</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76071175"/>
                  </a:ext>
                </a:extLst>
              </a:tr>
              <a:tr h="136161">
                <a:tc>
                  <a:txBody>
                    <a:bodyPr/>
                    <a:lstStyle/>
                    <a:p>
                      <a:pPr algn="r" fontAlgn="b"/>
                      <a:r>
                        <a:rPr lang="en-US" sz="600" b="0" i="0" u="none" strike="noStrike">
                          <a:solidFill>
                            <a:srgbClr val="000000"/>
                          </a:solidFill>
                          <a:effectLst/>
                          <a:latin typeface="Calibri" panose="020F0502020204030204" pitchFamily="34" charset="0"/>
                        </a:rPr>
                        <a:t>28</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DD5"/>
                    </a:solidFill>
                  </a:tcPr>
                </a:tc>
                <a:tc>
                  <a:txBody>
                    <a:bodyPr/>
                    <a:lstStyle/>
                    <a:p>
                      <a:pPr algn="l" fontAlgn="b"/>
                      <a:r>
                        <a:rPr lang="en-US" sz="600" b="0" i="0" u="none" strike="noStrike">
                          <a:solidFill>
                            <a:srgbClr val="333333"/>
                          </a:solidFill>
                          <a:effectLst/>
                          <a:latin typeface="Calibri" panose="020F0502020204030204" pitchFamily="34" charset="0"/>
                        </a:rPr>
                        <a:t>Speeding Control - Installation of extra SIDs in the village</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2.4</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2.2</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1.7</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2.1</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2.9</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2.9</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1.4</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2.8</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2.0</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2.4</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30573661"/>
                  </a:ext>
                </a:extLst>
              </a:tr>
              <a:tr h="136161">
                <a:tc>
                  <a:txBody>
                    <a:bodyPr/>
                    <a:lstStyle/>
                    <a:p>
                      <a:pPr algn="r" fontAlgn="b"/>
                      <a:r>
                        <a:rPr lang="en-US" sz="600" b="0" i="0" u="none" strike="noStrike">
                          <a:solidFill>
                            <a:srgbClr val="000000"/>
                          </a:solidFill>
                          <a:effectLst/>
                          <a:latin typeface="Calibri" panose="020F0502020204030204" pitchFamily="34" charset="0"/>
                        </a:rPr>
                        <a:t>29</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DD5"/>
                    </a:solidFill>
                  </a:tcPr>
                </a:tc>
                <a:tc>
                  <a:txBody>
                    <a:bodyPr/>
                    <a:lstStyle/>
                    <a:p>
                      <a:pPr algn="l" fontAlgn="b"/>
                      <a:r>
                        <a:rPr lang="en-US" sz="600" b="0" i="0" u="none" strike="noStrike">
                          <a:solidFill>
                            <a:srgbClr val="333333"/>
                          </a:solidFill>
                          <a:effectLst/>
                          <a:latin typeface="Calibri" panose="020F0502020204030204" pitchFamily="34" charset="0"/>
                        </a:rPr>
                        <a:t>Speeding Control - 20mph zone (Thame Rd)</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1.8</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2.2</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2.9</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1.7</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2.4</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2.2</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3.0</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3.1</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1.7</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2.9</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2.4</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43373055"/>
                  </a:ext>
                </a:extLst>
              </a:tr>
              <a:tr h="136161">
                <a:tc>
                  <a:txBody>
                    <a:bodyPr/>
                    <a:lstStyle/>
                    <a:p>
                      <a:pPr algn="r" fontAlgn="b"/>
                      <a:r>
                        <a:rPr lang="en-US" sz="600" b="0" i="0" u="none" strike="noStrike">
                          <a:solidFill>
                            <a:srgbClr val="000000"/>
                          </a:solidFill>
                          <a:effectLst/>
                          <a:latin typeface="Calibri" panose="020F0502020204030204" pitchFamily="34" charset="0"/>
                        </a:rPr>
                        <a:t>30</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DD5"/>
                    </a:solidFill>
                  </a:tcPr>
                </a:tc>
                <a:tc>
                  <a:txBody>
                    <a:bodyPr/>
                    <a:lstStyle/>
                    <a:p>
                      <a:pPr algn="l" fontAlgn="b"/>
                      <a:r>
                        <a:rPr lang="en-US" sz="600" b="0" i="0" u="none" strike="noStrike">
                          <a:solidFill>
                            <a:srgbClr val="333333"/>
                          </a:solidFill>
                          <a:effectLst/>
                          <a:latin typeface="Calibri" panose="020F0502020204030204" pitchFamily="34" charset="0"/>
                        </a:rPr>
                        <a:t>Speeding Control - 20mph zone (Green)</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2.2</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2.0</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1.7</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2.1</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2.1</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2.7</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1.4</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2.1</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2.2</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60965834"/>
                  </a:ext>
                </a:extLst>
              </a:tr>
              <a:tr h="136161">
                <a:tc>
                  <a:txBody>
                    <a:bodyPr/>
                    <a:lstStyle/>
                    <a:p>
                      <a:pPr algn="r" fontAlgn="b"/>
                      <a:r>
                        <a:rPr lang="en-US" sz="600" b="0" i="0" u="none" strike="noStrike">
                          <a:solidFill>
                            <a:srgbClr val="000000"/>
                          </a:solidFill>
                          <a:effectLst/>
                          <a:latin typeface="Calibri" panose="020F0502020204030204" pitchFamily="34" charset="0"/>
                        </a:rPr>
                        <a:t>31</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DD5"/>
                    </a:solidFill>
                  </a:tcPr>
                </a:tc>
                <a:tc>
                  <a:txBody>
                    <a:bodyPr/>
                    <a:lstStyle/>
                    <a:p>
                      <a:pPr algn="l" fontAlgn="b"/>
                      <a:r>
                        <a:rPr lang="en-US" sz="600" b="0" i="0" u="none" strike="noStrike">
                          <a:solidFill>
                            <a:srgbClr val="333333"/>
                          </a:solidFill>
                          <a:effectLst/>
                          <a:latin typeface="Calibri" panose="020F0502020204030204" pitchFamily="34" charset="0"/>
                        </a:rPr>
                        <a:t>Speeding Control - Average Speed Check</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2.0</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2.1</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1.4</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1.9</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1.7</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1.9</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2.0</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2.4</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1.4</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2.2</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2.1</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10821309"/>
                  </a:ext>
                </a:extLst>
              </a:tr>
              <a:tr h="136161">
                <a:tc>
                  <a:txBody>
                    <a:bodyPr/>
                    <a:lstStyle/>
                    <a:p>
                      <a:pPr algn="r" fontAlgn="b"/>
                      <a:r>
                        <a:rPr lang="en-US" sz="600" b="0" i="0" u="none" strike="noStrike">
                          <a:solidFill>
                            <a:srgbClr val="000000"/>
                          </a:solidFill>
                          <a:effectLst/>
                          <a:latin typeface="Calibri" panose="020F0502020204030204" pitchFamily="34" charset="0"/>
                        </a:rPr>
                        <a:t>32</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DD5"/>
                    </a:solidFill>
                  </a:tcPr>
                </a:tc>
                <a:tc>
                  <a:txBody>
                    <a:bodyPr/>
                    <a:lstStyle/>
                    <a:p>
                      <a:pPr algn="l" fontAlgn="b"/>
                      <a:r>
                        <a:rPr lang="en-US" sz="600" b="0" i="0" u="none" strike="noStrike">
                          <a:solidFill>
                            <a:srgbClr val="333333"/>
                          </a:solidFill>
                          <a:effectLst/>
                          <a:latin typeface="Calibri" panose="020F0502020204030204" pitchFamily="34" charset="0"/>
                        </a:rPr>
                        <a:t>Footpath upgrades - General</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3.2</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3.4</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3.1</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4.0</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3.1</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3.1</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3.4</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4.2</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2.8</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1.9</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3.4</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60628146"/>
                  </a:ext>
                </a:extLst>
              </a:tr>
              <a:tr h="136161">
                <a:tc>
                  <a:txBody>
                    <a:bodyPr/>
                    <a:lstStyle/>
                    <a:p>
                      <a:pPr algn="r" fontAlgn="b"/>
                      <a:r>
                        <a:rPr lang="en-US" sz="600" b="0" i="0" u="none" strike="noStrike">
                          <a:solidFill>
                            <a:srgbClr val="000000"/>
                          </a:solidFill>
                          <a:effectLst/>
                          <a:latin typeface="Calibri" panose="020F0502020204030204" pitchFamily="34" charset="0"/>
                        </a:rPr>
                        <a:t>33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DD5"/>
                    </a:solidFill>
                  </a:tcPr>
                </a:tc>
                <a:tc>
                  <a:txBody>
                    <a:bodyPr/>
                    <a:lstStyle/>
                    <a:p>
                      <a:pPr algn="l" fontAlgn="b"/>
                      <a:r>
                        <a:rPr lang="en-US" sz="600" b="0" i="0" u="none" strike="noStrike">
                          <a:solidFill>
                            <a:srgbClr val="333333"/>
                          </a:solidFill>
                          <a:effectLst/>
                          <a:latin typeface="Calibri" panose="020F0502020204030204" pitchFamily="34" charset="0"/>
                        </a:rPr>
                        <a:t>Footpath upgrades - Millenium</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2.4</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1.7</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2.4</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2.2</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2.2</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2.4</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2.1</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1.9</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61538391"/>
                  </a:ext>
                </a:extLst>
              </a:tr>
              <a:tr h="136161">
                <a:tc>
                  <a:txBody>
                    <a:bodyPr/>
                    <a:lstStyle/>
                    <a:p>
                      <a:pPr algn="r" fontAlgn="b"/>
                      <a:r>
                        <a:rPr lang="en-US" sz="600" b="0" i="0" u="none" strike="noStrike">
                          <a:solidFill>
                            <a:srgbClr val="000000"/>
                          </a:solidFill>
                          <a:effectLst/>
                          <a:latin typeface="Calibri" panose="020F0502020204030204" pitchFamily="34" charset="0"/>
                        </a:rPr>
                        <a:t>34</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l" fontAlgn="b"/>
                      <a:r>
                        <a:rPr lang="en-US" sz="600" b="0" i="0" u="none" strike="noStrike">
                          <a:solidFill>
                            <a:srgbClr val="333333"/>
                          </a:solidFill>
                          <a:effectLst/>
                          <a:latin typeface="Calibri" panose="020F0502020204030204" pitchFamily="34" charset="0"/>
                        </a:rPr>
                        <a:t>River Level and Flood Monitor</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2.1</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2.2</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2.0</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1.8</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2.2</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2.2</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2.4</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1.9</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2.0</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2.1</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2.2</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47402434"/>
                  </a:ext>
                </a:extLst>
              </a:tr>
              <a:tr h="136161">
                <a:tc>
                  <a:txBody>
                    <a:bodyPr/>
                    <a:lstStyle/>
                    <a:p>
                      <a:pPr algn="r" fontAlgn="b"/>
                      <a:r>
                        <a:rPr lang="en-US" sz="600" b="0" i="0" u="none" strike="noStrike">
                          <a:solidFill>
                            <a:srgbClr val="000000"/>
                          </a:solidFill>
                          <a:effectLst/>
                          <a:latin typeface="Calibri" panose="020F0502020204030204" pitchFamily="34" charset="0"/>
                        </a:rPr>
                        <a:t>35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l" fontAlgn="b"/>
                      <a:r>
                        <a:rPr lang="en-US" sz="600" b="0" i="0" u="none" strike="noStrike">
                          <a:solidFill>
                            <a:srgbClr val="333333"/>
                          </a:solidFill>
                          <a:effectLst/>
                          <a:latin typeface="Calibri" panose="020F0502020204030204" pitchFamily="34" charset="0"/>
                        </a:rPr>
                        <a:t>Allotment improvements - General</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2.0</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2.1</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1.8</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2.0</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1.9</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2.4</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2.4</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1.2</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2.1</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2.0</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14286607"/>
                  </a:ext>
                </a:extLst>
              </a:tr>
              <a:tr h="136161">
                <a:tc>
                  <a:txBody>
                    <a:bodyPr/>
                    <a:lstStyle/>
                    <a:p>
                      <a:pPr algn="r" fontAlgn="b"/>
                      <a:r>
                        <a:rPr lang="en-US" sz="600" b="0" i="0" u="none" strike="noStrike">
                          <a:solidFill>
                            <a:srgbClr val="000000"/>
                          </a:solidFill>
                          <a:effectLst/>
                          <a:latin typeface="Calibri" panose="020F0502020204030204" pitchFamily="34" charset="0"/>
                        </a:rPr>
                        <a:t>36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l" fontAlgn="b"/>
                      <a:r>
                        <a:rPr lang="en-US" sz="600" b="0" i="0" u="none" strike="noStrike">
                          <a:solidFill>
                            <a:srgbClr val="333333"/>
                          </a:solidFill>
                          <a:effectLst/>
                          <a:latin typeface="Calibri" panose="020F0502020204030204" pitchFamily="34" charset="0"/>
                        </a:rPr>
                        <a:t>Playground addition - Sunken trampoline</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1.8</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1.8</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1.8</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1.7</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1.9</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1.9</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1.1</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2.0</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dirty="0">
                          <a:solidFill>
                            <a:srgbClr val="000000"/>
                          </a:solidFill>
                          <a:effectLst/>
                          <a:latin typeface="Calibri" panose="020F0502020204030204" pitchFamily="34" charset="0"/>
                        </a:rPr>
                        <a:t>1.6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21158899"/>
                  </a:ext>
                </a:extLst>
              </a:tr>
            </a:tbl>
          </a:graphicData>
        </a:graphic>
      </p:graphicFrame>
    </p:spTree>
    <p:extLst>
      <p:ext uri="{BB962C8B-B14F-4D97-AF65-F5344CB8AC3E}">
        <p14:creationId xmlns:p14="http://schemas.microsoft.com/office/powerpoint/2010/main" val="8974090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48CCF5-22F4-4516-A556-9D63AB62E5F6}"/>
              </a:ext>
            </a:extLst>
          </p:cNvPr>
          <p:cNvSpPr>
            <a:spLocks noGrp="1"/>
          </p:cNvSpPr>
          <p:nvPr>
            <p:ph type="title"/>
          </p:nvPr>
        </p:nvSpPr>
        <p:spPr>
          <a:xfrm>
            <a:off x="838200" y="365126"/>
            <a:ext cx="10515600" cy="475384"/>
          </a:xfrm>
        </p:spPr>
        <p:txBody>
          <a:bodyPr>
            <a:normAutofit/>
          </a:bodyPr>
          <a:lstStyle/>
          <a:p>
            <a:r>
              <a:rPr lang="en-GB" sz="2000" b="1" dirty="0"/>
              <a:t>Top 10s – Overall Average Score Ranking</a:t>
            </a:r>
            <a:endParaRPr lang="en-US" sz="2000" b="1" dirty="0"/>
          </a:p>
        </p:txBody>
      </p:sp>
      <p:graphicFrame>
        <p:nvGraphicFramePr>
          <p:cNvPr id="4" name="Table 3">
            <a:extLst>
              <a:ext uri="{FF2B5EF4-FFF2-40B4-BE49-F238E27FC236}">
                <a16:creationId xmlns:a16="http://schemas.microsoft.com/office/drawing/2014/main" id="{8294ADED-4FCB-4220-BEAC-FFD3F3D87378}"/>
              </a:ext>
            </a:extLst>
          </p:cNvPr>
          <p:cNvGraphicFramePr>
            <a:graphicFrameLocks noGrp="1"/>
          </p:cNvGraphicFramePr>
          <p:nvPr>
            <p:extLst>
              <p:ext uri="{D42A27DB-BD31-4B8C-83A1-F6EECF244321}">
                <p14:modId xmlns:p14="http://schemas.microsoft.com/office/powerpoint/2010/main" val="2209345081"/>
              </p:ext>
            </p:extLst>
          </p:nvPr>
        </p:nvGraphicFramePr>
        <p:xfrm>
          <a:off x="581675" y="997512"/>
          <a:ext cx="11028649" cy="5495362"/>
        </p:xfrm>
        <a:graphic>
          <a:graphicData uri="http://schemas.openxmlformats.org/drawingml/2006/table">
            <a:tbl>
              <a:tblPr/>
              <a:tblGrid>
                <a:gridCol w="433440">
                  <a:extLst>
                    <a:ext uri="{9D8B030D-6E8A-4147-A177-3AD203B41FA5}">
                      <a16:colId xmlns:a16="http://schemas.microsoft.com/office/drawing/2014/main" val="4190697959"/>
                    </a:ext>
                  </a:extLst>
                </a:gridCol>
                <a:gridCol w="2977896">
                  <a:extLst>
                    <a:ext uri="{9D8B030D-6E8A-4147-A177-3AD203B41FA5}">
                      <a16:colId xmlns:a16="http://schemas.microsoft.com/office/drawing/2014/main" val="323467793"/>
                    </a:ext>
                  </a:extLst>
                </a:gridCol>
                <a:gridCol w="441468">
                  <a:extLst>
                    <a:ext uri="{9D8B030D-6E8A-4147-A177-3AD203B41FA5}">
                      <a16:colId xmlns:a16="http://schemas.microsoft.com/office/drawing/2014/main" val="3532557606"/>
                    </a:ext>
                  </a:extLst>
                </a:gridCol>
                <a:gridCol w="473574">
                  <a:extLst>
                    <a:ext uri="{9D8B030D-6E8A-4147-A177-3AD203B41FA5}">
                      <a16:colId xmlns:a16="http://schemas.microsoft.com/office/drawing/2014/main" val="1109112618"/>
                    </a:ext>
                  </a:extLst>
                </a:gridCol>
                <a:gridCol w="417386">
                  <a:extLst>
                    <a:ext uri="{9D8B030D-6E8A-4147-A177-3AD203B41FA5}">
                      <a16:colId xmlns:a16="http://schemas.microsoft.com/office/drawing/2014/main" val="1386789413"/>
                    </a:ext>
                  </a:extLst>
                </a:gridCol>
                <a:gridCol w="425413">
                  <a:extLst>
                    <a:ext uri="{9D8B030D-6E8A-4147-A177-3AD203B41FA5}">
                      <a16:colId xmlns:a16="http://schemas.microsoft.com/office/drawing/2014/main" val="2793982068"/>
                    </a:ext>
                  </a:extLst>
                </a:gridCol>
                <a:gridCol w="409361">
                  <a:extLst>
                    <a:ext uri="{9D8B030D-6E8A-4147-A177-3AD203B41FA5}">
                      <a16:colId xmlns:a16="http://schemas.microsoft.com/office/drawing/2014/main" val="219074963"/>
                    </a:ext>
                  </a:extLst>
                </a:gridCol>
                <a:gridCol w="547820">
                  <a:extLst>
                    <a:ext uri="{9D8B030D-6E8A-4147-A177-3AD203B41FA5}">
                      <a16:colId xmlns:a16="http://schemas.microsoft.com/office/drawing/2014/main" val="1528294208"/>
                    </a:ext>
                  </a:extLst>
                </a:gridCol>
                <a:gridCol w="409361">
                  <a:extLst>
                    <a:ext uri="{9D8B030D-6E8A-4147-A177-3AD203B41FA5}">
                      <a16:colId xmlns:a16="http://schemas.microsoft.com/office/drawing/2014/main" val="905785074"/>
                    </a:ext>
                  </a:extLst>
                </a:gridCol>
                <a:gridCol w="513707">
                  <a:extLst>
                    <a:ext uri="{9D8B030D-6E8A-4147-A177-3AD203B41FA5}">
                      <a16:colId xmlns:a16="http://schemas.microsoft.com/office/drawing/2014/main" val="3230110457"/>
                    </a:ext>
                  </a:extLst>
                </a:gridCol>
                <a:gridCol w="634107">
                  <a:extLst>
                    <a:ext uri="{9D8B030D-6E8A-4147-A177-3AD203B41FA5}">
                      <a16:colId xmlns:a16="http://schemas.microsoft.com/office/drawing/2014/main" val="2166783451"/>
                    </a:ext>
                  </a:extLst>
                </a:gridCol>
                <a:gridCol w="626080">
                  <a:extLst>
                    <a:ext uri="{9D8B030D-6E8A-4147-A177-3AD203B41FA5}">
                      <a16:colId xmlns:a16="http://schemas.microsoft.com/office/drawing/2014/main" val="1819946755"/>
                    </a:ext>
                  </a:extLst>
                </a:gridCol>
                <a:gridCol w="481600">
                  <a:extLst>
                    <a:ext uri="{9D8B030D-6E8A-4147-A177-3AD203B41FA5}">
                      <a16:colId xmlns:a16="http://schemas.microsoft.com/office/drawing/2014/main" val="3112425904"/>
                    </a:ext>
                  </a:extLst>
                </a:gridCol>
                <a:gridCol w="451500">
                  <a:extLst>
                    <a:ext uri="{9D8B030D-6E8A-4147-A177-3AD203B41FA5}">
                      <a16:colId xmlns:a16="http://schemas.microsoft.com/office/drawing/2014/main" val="917697097"/>
                    </a:ext>
                  </a:extLst>
                </a:gridCol>
                <a:gridCol w="499661">
                  <a:extLst>
                    <a:ext uri="{9D8B030D-6E8A-4147-A177-3AD203B41FA5}">
                      <a16:colId xmlns:a16="http://schemas.microsoft.com/office/drawing/2014/main" val="1116846978"/>
                    </a:ext>
                  </a:extLst>
                </a:gridCol>
                <a:gridCol w="642134">
                  <a:extLst>
                    <a:ext uri="{9D8B030D-6E8A-4147-A177-3AD203B41FA5}">
                      <a16:colId xmlns:a16="http://schemas.microsoft.com/office/drawing/2014/main" val="2569018327"/>
                    </a:ext>
                  </a:extLst>
                </a:gridCol>
                <a:gridCol w="644141">
                  <a:extLst>
                    <a:ext uri="{9D8B030D-6E8A-4147-A177-3AD203B41FA5}">
                      <a16:colId xmlns:a16="http://schemas.microsoft.com/office/drawing/2014/main" val="193116753"/>
                    </a:ext>
                  </a:extLst>
                </a:gridCol>
              </a:tblGrid>
              <a:tr h="137384">
                <a:tc>
                  <a:txBody>
                    <a:bodyPr/>
                    <a:lstStyle/>
                    <a:p>
                      <a:pPr algn="l" fontAlgn="b"/>
                      <a:r>
                        <a:rPr lang="en-US" sz="600" b="0" i="0" u="none" strike="noStrike">
                          <a:solidFill>
                            <a:srgbClr val="FFFFFF"/>
                          </a:solidFill>
                          <a:effectLst/>
                          <a:latin typeface="Calibri" panose="020F0502020204030204" pitchFamily="34" charset="0"/>
                        </a:rPr>
                        <a:t> </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6365C"/>
                    </a:solidFill>
                  </a:tcPr>
                </a:tc>
                <a:tc>
                  <a:txBody>
                    <a:bodyPr/>
                    <a:lstStyle/>
                    <a:p>
                      <a:pPr algn="l" fontAlgn="b"/>
                      <a:r>
                        <a:rPr lang="en-US" sz="600" b="0" i="0" u="none" strike="noStrike">
                          <a:solidFill>
                            <a:srgbClr val="FFFFFF"/>
                          </a:solidFill>
                          <a:effectLst/>
                          <a:latin typeface="Calibri" panose="020F0502020204030204" pitchFamily="34" charset="0"/>
                        </a:rPr>
                        <a:t>Average</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6365C"/>
                    </a:solidFill>
                  </a:tcPr>
                </a:tc>
                <a:tc>
                  <a:txBody>
                    <a:bodyPr/>
                    <a:lstStyle/>
                    <a:p>
                      <a:pPr algn="r" fontAlgn="b"/>
                      <a:r>
                        <a:rPr lang="en-US" sz="600" b="0" i="0" u="none" strike="noStrike">
                          <a:solidFill>
                            <a:srgbClr val="000000"/>
                          </a:solidFill>
                          <a:effectLst/>
                          <a:latin typeface="Calibri" panose="020F0502020204030204" pitchFamily="34" charset="0"/>
                        </a:rPr>
                        <a:t>2.4</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r" fontAlgn="b"/>
                      <a:r>
                        <a:rPr lang="en-US" sz="600" b="0" i="0" u="none" strike="noStrike">
                          <a:solidFill>
                            <a:srgbClr val="000000"/>
                          </a:solidFill>
                          <a:effectLst/>
                          <a:latin typeface="Calibri" panose="020F0502020204030204" pitchFamily="34" charset="0"/>
                        </a:rPr>
                        <a:t>2.5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r" fontAlgn="b"/>
                      <a:r>
                        <a:rPr lang="en-US" sz="600" b="0" i="0" u="none" strike="noStrike">
                          <a:solidFill>
                            <a:srgbClr val="000000"/>
                          </a:solidFill>
                          <a:effectLst/>
                          <a:latin typeface="Calibri" panose="020F0502020204030204" pitchFamily="34" charset="0"/>
                        </a:rPr>
                        <a:t>2.0</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r" fontAlgn="b"/>
                      <a:r>
                        <a:rPr lang="en-US" sz="600" b="0" i="0" u="none" strike="noStrike">
                          <a:solidFill>
                            <a:srgbClr val="000000"/>
                          </a:solidFill>
                          <a:effectLst/>
                          <a:latin typeface="Calibri" panose="020F0502020204030204" pitchFamily="34" charset="0"/>
                        </a:rPr>
                        <a:t>2.3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r" fontAlgn="b"/>
                      <a:r>
                        <a:rPr lang="en-US" sz="600" b="0" i="0" u="none" strike="noStrike">
                          <a:solidFill>
                            <a:srgbClr val="000000"/>
                          </a:solidFill>
                          <a:effectLst/>
                          <a:latin typeface="Calibri" panose="020F0502020204030204" pitchFamily="34" charset="0"/>
                        </a:rPr>
                        <a:t>2.6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r" fontAlgn="b"/>
                      <a:r>
                        <a:rPr lang="en-US" sz="600" b="0" i="0" u="none" strike="noStrike">
                          <a:solidFill>
                            <a:srgbClr val="000000"/>
                          </a:solidFill>
                          <a:effectLst/>
                          <a:latin typeface="Calibri" panose="020F0502020204030204" pitchFamily="34" charset="0"/>
                        </a:rPr>
                        <a:t>2.2</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r" fontAlgn="b"/>
                      <a:r>
                        <a:rPr lang="en-US" sz="600" b="0" i="0" u="none" strike="noStrike">
                          <a:solidFill>
                            <a:srgbClr val="000000"/>
                          </a:solidFill>
                          <a:effectLst/>
                          <a:latin typeface="Calibri" panose="020F0502020204030204" pitchFamily="34" charset="0"/>
                        </a:rPr>
                        <a:t>2.5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r" fontAlgn="b"/>
                      <a:r>
                        <a:rPr lang="en-US" sz="600" b="0" i="0" u="none" strike="noStrike">
                          <a:solidFill>
                            <a:srgbClr val="000000"/>
                          </a:solidFill>
                          <a:effectLst/>
                          <a:latin typeface="Calibri" panose="020F0502020204030204" pitchFamily="34" charset="0"/>
                        </a:rPr>
                        <a:t>2.5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r" fontAlgn="b"/>
                      <a:r>
                        <a:rPr lang="en-US" sz="600" b="0" i="0" u="none" strike="noStrike">
                          <a:solidFill>
                            <a:srgbClr val="000000"/>
                          </a:solidFill>
                          <a:effectLst/>
                          <a:latin typeface="Calibri" panose="020F0502020204030204" pitchFamily="34" charset="0"/>
                        </a:rPr>
                        <a:t>2.7</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r" fontAlgn="b"/>
                      <a:r>
                        <a:rPr lang="en-US" sz="600" b="0" i="0" u="none" strike="noStrike">
                          <a:solidFill>
                            <a:srgbClr val="000000"/>
                          </a:solidFill>
                          <a:effectLst/>
                          <a:latin typeface="Calibri" panose="020F0502020204030204" pitchFamily="34" charset="0"/>
                        </a:rPr>
                        <a:t>2.6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r" fontAlgn="b"/>
                      <a:r>
                        <a:rPr lang="en-US" sz="600" b="0" i="0" u="none" strike="noStrike">
                          <a:solidFill>
                            <a:srgbClr val="000000"/>
                          </a:solidFill>
                          <a:effectLst/>
                          <a:latin typeface="Calibri" panose="020F0502020204030204" pitchFamily="34" charset="0"/>
                        </a:rPr>
                        <a:t>2.2</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r" fontAlgn="b"/>
                      <a:r>
                        <a:rPr lang="en-US" sz="600" b="0" i="0" u="none" strike="noStrike">
                          <a:solidFill>
                            <a:srgbClr val="000000"/>
                          </a:solidFill>
                          <a:effectLst/>
                          <a:latin typeface="Calibri" panose="020F0502020204030204" pitchFamily="34" charset="0"/>
                        </a:rPr>
                        <a:t>2.1</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r" fontAlgn="b"/>
                      <a:r>
                        <a:rPr lang="en-US" sz="600" b="0" i="0" u="none" strike="noStrike">
                          <a:solidFill>
                            <a:srgbClr val="000000"/>
                          </a:solidFill>
                          <a:effectLst/>
                          <a:latin typeface="Calibri" panose="020F0502020204030204" pitchFamily="34" charset="0"/>
                        </a:rPr>
                        <a:t>2.6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r" fontAlgn="b"/>
                      <a:r>
                        <a:rPr lang="en-US" sz="600" b="0" i="0" u="none" strike="noStrike">
                          <a:solidFill>
                            <a:srgbClr val="000000"/>
                          </a:solidFill>
                          <a:effectLst/>
                          <a:latin typeface="Calibri" panose="020F0502020204030204" pitchFamily="34" charset="0"/>
                        </a:rPr>
                        <a:t>2.4</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r" fontAlgn="b"/>
                      <a:r>
                        <a:rPr lang="en-US" sz="600" b="0" i="0" u="none" strike="noStrike">
                          <a:solidFill>
                            <a:srgbClr val="000000"/>
                          </a:solidFill>
                          <a:effectLst/>
                          <a:latin typeface="Calibri" panose="020F0502020204030204" pitchFamily="34" charset="0"/>
                        </a:rPr>
                        <a:t>2.5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extLst>
                  <a:ext uri="{0D108BD9-81ED-4DB2-BD59-A6C34878D82A}">
                    <a16:rowId xmlns:a16="http://schemas.microsoft.com/office/drawing/2014/main" val="1578159368"/>
                  </a:ext>
                </a:extLst>
              </a:tr>
              <a:tr h="412154">
                <a:tc>
                  <a:txBody>
                    <a:bodyPr/>
                    <a:lstStyle/>
                    <a:p>
                      <a:pPr algn="l" fontAlgn="t"/>
                      <a:r>
                        <a:rPr lang="en-US" sz="600" b="0" i="0" u="none" strike="noStrike">
                          <a:solidFill>
                            <a:srgbClr val="FFFFFF"/>
                          </a:solidFill>
                          <a:effectLst/>
                          <a:latin typeface="Calibri" panose="020F0502020204030204" pitchFamily="34" charset="0"/>
                        </a:rPr>
                        <a:t>Project No</a:t>
                      </a:r>
                    </a:p>
                  </a:txBody>
                  <a:tcPr marL="5439" marR="5439" marT="543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6365C"/>
                    </a:solidFill>
                  </a:tcPr>
                </a:tc>
                <a:tc>
                  <a:txBody>
                    <a:bodyPr/>
                    <a:lstStyle/>
                    <a:p>
                      <a:pPr algn="l" fontAlgn="t"/>
                      <a:r>
                        <a:rPr lang="en-US" sz="600" b="0" i="0" u="none" strike="noStrike">
                          <a:solidFill>
                            <a:srgbClr val="FFFFFF"/>
                          </a:solidFill>
                          <a:effectLst/>
                          <a:latin typeface="Calibri" panose="020F0502020204030204" pitchFamily="34" charset="0"/>
                        </a:rPr>
                        <a:t>Project Description</a:t>
                      </a:r>
                    </a:p>
                  </a:txBody>
                  <a:tcPr marL="5439" marR="5439" marT="543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6365C"/>
                    </a:solidFill>
                  </a:tcPr>
                </a:tc>
                <a:tc>
                  <a:txBody>
                    <a:bodyPr/>
                    <a:lstStyle/>
                    <a:p>
                      <a:pPr algn="l" fontAlgn="t"/>
                      <a:r>
                        <a:rPr lang="en-US" sz="600" b="0" i="0" u="none" strike="noStrike">
                          <a:solidFill>
                            <a:srgbClr val="FFFFFF"/>
                          </a:solidFill>
                          <a:effectLst/>
                          <a:latin typeface="Calibri" panose="020F0502020204030204" pitchFamily="34" charset="0"/>
                        </a:rPr>
                        <a:t>Overall - No filter</a:t>
                      </a:r>
                    </a:p>
                  </a:txBody>
                  <a:tcPr marL="5439" marR="5439" marT="543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6365C"/>
                    </a:solidFill>
                  </a:tcPr>
                </a:tc>
                <a:tc>
                  <a:txBody>
                    <a:bodyPr/>
                    <a:lstStyle/>
                    <a:p>
                      <a:pPr algn="l" fontAlgn="t"/>
                      <a:r>
                        <a:rPr lang="en-US" sz="600" b="0" i="0" u="none" strike="noStrike">
                          <a:solidFill>
                            <a:srgbClr val="FFFFFF"/>
                          </a:solidFill>
                          <a:effectLst/>
                          <a:latin typeface="Calibri" panose="020F0502020204030204" pitchFamily="34" charset="0"/>
                        </a:rPr>
                        <a:t>Inside Parish</a:t>
                      </a:r>
                    </a:p>
                  </a:txBody>
                  <a:tcPr marL="5439" marR="5439" marT="543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6365C"/>
                    </a:solidFill>
                  </a:tcPr>
                </a:tc>
                <a:tc>
                  <a:txBody>
                    <a:bodyPr/>
                    <a:lstStyle/>
                    <a:p>
                      <a:pPr algn="l" fontAlgn="t"/>
                      <a:r>
                        <a:rPr lang="en-US" sz="600" b="0" i="0" u="none" strike="noStrike">
                          <a:solidFill>
                            <a:srgbClr val="FFFFFF"/>
                          </a:solidFill>
                          <a:effectLst/>
                          <a:latin typeface="Calibri" panose="020F0502020204030204" pitchFamily="34" charset="0"/>
                        </a:rPr>
                        <a:t>Outside Parish</a:t>
                      </a:r>
                    </a:p>
                  </a:txBody>
                  <a:tcPr marL="5439" marR="5439" marT="543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6365C"/>
                    </a:solidFill>
                  </a:tcPr>
                </a:tc>
                <a:tc>
                  <a:txBody>
                    <a:bodyPr/>
                    <a:lstStyle/>
                    <a:p>
                      <a:pPr algn="l" fontAlgn="t"/>
                      <a:r>
                        <a:rPr lang="en-US" sz="600" b="0" i="0" u="none" strike="noStrike">
                          <a:solidFill>
                            <a:srgbClr val="FFFFFF"/>
                          </a:solidFill>
                          <a:effectLst/>
                          <a:latin typeface="Calibri" panose="020F0502020204030204" pitchFamily="34" charset="0"/>
                        </a:rPr>
                        <a:t>Have Kids</a:t>
                      </a:r>
                    </a:p>
                  </a:txBody>
                  <a:tcPr marL="5439" marR="5439" marT="543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6365C"/>
                    </a:solidFill>
                  </a:tcPr>
                </a:tc>
                <a:tc>
                  <a:txBody>
                    <a:bodyPr/>
                    <a:lstStyle/>
                    <a:p>
                      <a:pPr algn="l" fontAlgn="t"/>
                      <a:r>
                        <a:rPr lang="en-US" sz="600" b="0" i="0" u="none" strike="noStrike">
                          <a:solidFill>
                            <a:srgbClr val="FFFFFF"/>
                          </a:solidFill>
                          <a:effectLst/>
                          <a:latin typeface="Calibri" panose="020F0502020204030204" pitchFamily="34" charset="0"/>
                        </a:rPr>
                        <a:t>Have No Kids</a:t>
                      </a:r>
                    </a:p>
                  </a:txBody>
                  <a:tcPr marL="5439" marR="5439" marT="543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6365C"/>
                    </a:solidFill>
                  </a:tcPr>
                </a:tc>
                <a:tc>
                  <a:txBody>
                    <a:bodyPr/>
                    <a:lstStyle/>
                    <a:p>
                      <a:pPr algn="l" fontAlgn="t"/>
                      <a:r>
                        <a:rPr lang="en-US" sz="600" b="0" i="0" u="none" strike="noStrike">
                          <a:solidFill>
                            <a:srgbClr val="FFFFFF"/>
                          </a:solidFill>
                          <a:effectLst/>
                          <a:latin typeface="Calibri" panose="020F0502020204030204" pitchFamily="34" charset="0"/>
                        </a:rPr>
                        <a:t>Sportsperson</a:t>
                      </a:r>
                    </a:p>
                  </a:txBody>
                  <a:tcPr marL="5439" marR="5439" marT="543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6365C"/>
                    </a:solidFill>
                  </a:tcPr>
                </a:tc>
                <a:tc>
                  <a:txBody>
                    <a:bodyPr/>
                    <a:lstStyle/>
                    <a:p>
                      <a:pPr algn="l" fontAlgn="t"/>
                      <a:r>
                        <a:rPr lang="en-US" sz="600" b="0" i="0" u="none" strike="noStrike">
                          <a:solidFill>
                            <a:srgbClr val="FFFFFF"/>
                          </a:solidFill>
                          <a:effectLst/>
                          <a:latin typeface="Calibri" panose="020F0502020204030204" pitchFamily="34" charset="0"/>
                        </a:rPr>
                        <a:t>Greet Hall User</a:t>
                      </a:r>
                    </a:p>
                  </a:txBody>
                  <a:tcPr marL="5439" marR="5439" marT="543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6365C"/>
                    </a:solidFill>
                  </a:tcPr>
                </a:tc>
                <a:tc>
                  <a:txBody>
                    <a:bodyPr/>
                    <a:lstStyle/>
                    <a:p>
                      <a:pPr algn="l" fontAlgn="t"/>
                      <a:r>
                        <a:rPr lang="en-US" sz="600" b="0" i="0" u="none" strike="noStrike">
                          <a:solidFill>
                            <a:srgbClr val="FFFFFF"/>
                          </a:solidFill>
                          <a:effectLst/>
                          <a:latin typeface="Calibri" panose="020F0502020204030204" pitchFamily="34" charset="0"/>
                        </a:rPr>
                        <a:t>Churchgoer</a:t>
                      </a:r>
                    </a:p>
                  </a:txBody>
                  <a:tcPr marL="5439" marR="5439" marT="543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6365C"/>
                    </a:solidFill>
                  </a:tcPr>
                </a:tc>
                <a:tc>
                  <a:txBody>
                    <a:bodyPr/>
                    <a:lstStyle/>
                    <a:p>
                      <a:pPr algn="l" fontAlgn="t"/>
                      <a:r>
                        <a:rPr lang="en-US" sz="600" b="0" i="0" u="none" strike="noStrike">
                          <a:solidFill>
                            <a:srgbClr val="FFFFFF"/>
                          </a:solidFill>
                          <a:effectLst/>
                          <a:latin typeface="Calibri" panose="020F0502020204030204" pitchFamily="34" charset="0"/>
                        </a:rPr>
                        <a:t>Non-Sportsperson</a:t>
                      </a:r>
                    </a:p>
                  </a:txBody>
                  <a:tcPr marL="5439" marR="5439" marT="543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6365C"/>
                    </a:solidFill>
                  </a:tcPr>
                </a:tc>
                <a:tc>
                  <a:txBody>
                    <a:bodyPr/>
                    <a:lstStyle/>
                    <a:p>
                      <a:pPr algn="l" fontAlgn="t"/>
                      <a:r>
                        <a:rPr lang="en-US" sz="600" b="0" i="0" u="none" strike="noStrike">
                          <a:solidFill>
                            <a:srgbClr val="FFFFFF"/>
                          </a:solidFill>
                          <a:effectLst/>
                          <a:latin typeface="Calibri" panose="020F0502020204030204" pitchFamily="34" charset="0"/>
                        </a:rPr>
                        <a:t>Removing Pavilion Interest</a:t>
                      </a:r>
                    </a:p>
                  </a:txBody>
                  <a:tcPr marL="5439" marR="5439" marT="543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6365C"/>
                    </a:solidFill>
                  </a:tcPr>
                </a:tc>
                <a:tc>
                  <a:txBody>
                    <a:bodyPr/>
                    <a:lstStyle/>
                    <a:p>
                      <a:pPr algn="l" fontAlgn="t"/>
                      <a:r>
                        <a:rPr lang="en-US" sz="600" b="0" i="0" u="none" strike="noStrike">
                          <a:solidFill>
                            <a:srgbClr val="FFFFFF"/>
                          </a:solidFill>
                          <a:effectLst/>
                          <a:latin typeface="Calibri" panose="020F0502020204030204" pitchFamily="34" charset="0"/>
                        </a:rPr>
                        <a:t>Pavilion Interest Only</a:t>
                      </a:r>
                    </a:p>
                  </a:txBody>
                  <a:tcPr marL="5439" marR="5439" marT="543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6365C"/>
                    </a:solidFill>
                  </a:tcPr>
                </a:tc>
                <a:tc>
                  <a:txBody>
                    <a:bodyPr/>
                    <a:lstStyle/>
                    <a:p>
                      <a:pPr algn="l" fontAlgn="t"/>
                      <a:r>
                        <a:rPr lang="en-US" sz="600" b="0" i="0" u="none" strike="noStrike">
                          <a:solidFill>
                            <a:srgbClr val="FFFFFF"/>
                          </a:solidFill>
                          <a:effectLst/>
                          <a:latin typeface="Calibri" panose="020F0502020204030204" pitchFamily="34" charset="0"/>
                        </a:rPr>
                        <a:t>Rebuild Priority Only</a:t>
                      </a:r>
                    </a:p>
                  </a:txBody>
                  <a:tcPr marL="5439" marR="5439" marT="543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6365C"/>
                    </a:solidFill>
                  </a:tcPr>
                </a:tc>
                <a:tc>
                  <a:txBody>
                    <a:bodyPr/>
                    <a:lstStyle/>
                    <a:p>
                      <a:pPr algn="l" fontAlgn="t"/>
                      <a:r>
                        <a:rPr lang="en-US" sz="600" b="0" i="0" u="none" strike="noStrike">
                          <a:solidFill>
                            <a:srgbClr val="FFFFFF"/>
                          </a:solidFill>
                          <a:effectLst/>
                          <a:latin typeface="Calibri" panose="020F0502020204030204" pitchFamily="34" charset="0"/>
                        </a:rPr>
                        <a:t>Removing Rebuild Priority</a:t>
                      </a:r>
                    </a:p>
                  </a:txBody>
                  <a:tcPr marL="5439" marR="5439" marT="543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6365C"/>
                    </a:solidFill>
                  </a:tcPr>
                </a:tc>
                <a:tc>
                  <a:txBody>
                    <a:bodyPr/>
                    <a:lstStyle/>
                    <a:p>
                      <a:pPr algn="l" fontAlgn="t"/>
                      <a:r>
                        <a:rPr lang="en-US" sz="600" b="0" i="0" u="none" strike="noStrike">
                          <a:solidFill>
                            <a:srgbClr val="FFFFFF"/>
                          </a:solidFill>
                          <a:effectLst/>
                          <a:latin typeface="Calibri" panose="020F0502020204030204" pitchFamily="34" charset="0"/>
                        </a:rPr>
                        <a:t>Refurbishment Priority Only</a:t>
                      </a:r>
                    </a:p>
                  </a:txBody>
                  <a:tcPr marL="5439" marR="5439" marT="543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6365C"/>
                    </a:solidFill>
                  </a:tcPr>
                </a:tc>
                <a:tc>
                  <a:txBody>
                    <a:bodyPr/>
                    <a:lstStyle/>
                    <a:p>
                      <a:pPr algn="l" fontAlgn="t"/>
                      <a:r>
                        <a:rPr lang="en-US" sz="600" b="0" i="0" u="none" strike="noStrike">
                          <a:solidFill>
                            <a:srgbClr val="FFFFFF"/>
                          </a:solidFill>
                          <a:effectLst/>
                          <a:latin typeface="Calibri" panose="020F0502020204030204" pitchFamily="34" charset="0"/>
                        </a:rPr>
                        <a:t>Removing Refurbishment Priority</a:t>
                      </a:r>
                    </a:p>
                  </a:txBody>
                  <a:tcPr marL="5439" marR="5439" marT="543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6365C"/>
                    </a:solidFill>
                  </a:tcPr>
                </a:tc>
                <a:extLst>
                  <a:ext uri="{0D108BD9-81ED-4DB2-BD59-A6C34878D82A}">
                    <a16:rowId xmlns:a16="http://schemas.microsoft.com/office/drawing/2014/main" val="2595666919"/>
                  </a:ext>
                </a:extLst>
              </a:tr>
              <a:tr h="137384">
                <a:tc>
                  <a:txBody>
                    <a:bodyPr/>
                    <a:lstStyle/>
                    <a:p>
                      <a:pPr algn="r" fontAlgn="b"/>
                      <a:r>
                        <a:rPr lang="en-US" sz="600" b="0" i="0" u="none" strike="noStrike">
                          <a:solidFill>
                            <a:srgbClr val="000000"/>
                          </a:solidFill>
                          <a:effectLst/>
                          <a:latin typeface="Calibri" panose="020F0502020204030204" pitchFamily="34" charset="0"/>
                        </a:rPr>
                        <a:t>24</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l" fontAlgn="b"/>
                      <a:r>
                        <a:rPr lang="en-US" sz="600" b="0" i="0" u="none" strike="noStrike">
                          <a:solidFill>
                            <a:srgbClr val="333333"/>
                          </a:solidFill>
                          <a:effectLst/>
                          <a:latin typeface="Calibri" panose="020F0502020204030204" pitchFamily="34" charset="0"/>
                        </a:rPr>
                        <a:t>Tree Planting - around village</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3.7</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2.8</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3.4</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3.7</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3.9</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4.1</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3.4</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3.4</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3.8</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4.4</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3.2</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3.7</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37841359"/>
                  </a:ext>
                </a:extLst>
              </a:tr>
              <a:tr h="137384">
                <a:tc>
                  <a:txBody>
                    <a:bodyPr/>
                    <a:lstStyle/>
                    <a:p>
                      <a:pPr algn="r" fontAlgn="b"/>
                      <a:r>
                        <a:rPr lang="en-US" sz="600" b="0" i="0" u="none" strike="noStrike">
                          <a:solidFill>
                            <a:srgbClr val="000000"/>
                          </a:solidFill>
                          <a:effectLst/>
                          <a:latin typeface="Calibri" panose="020F0502020204030204" pitchFamily="34" charset="0"/>
                        </a:rPr>
                        <a:t>9</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DD5"/>
                    </a:solidFill>
                  </a:tcPr>
                </a:tc>
                <a:tc>
                  <a:txBody>
                    <a:bodyPr/>
                    <a:lstStyle/>
                    <a:p>
                      <a:pPr algn="l" fontAlgn="b"/>
                      <a:r>
                        <a:rPr lang="en-US" sz="600" b="0" i="0" u="none" strike="noStrike">
                          <a:solidFill>
                            <a:srgbClr val="333333"/>
                          </a:solidFill>
                          <a:effectLst/>
                          <a:latin typeface="Calibri" panose="020F0502020204030204" pitchFamily="34" charset="0"/>
                        </a:rPr>
                        <a:t>Provision against new shop premises requirement</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2.7</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2.9</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3.0</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3.1</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3.4</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2.7</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26148065"/>
                  </a:ext>
                </a:extLst>
              </a:tr>
              <a:tr h="137384">
                <a:tc>
                  <a:txBody>
                    <a:bodyPr/>
                    <a:lstStyle/>
                    <a:p>
                      <a:pPr algn="r" fontAlgn="b"/>
                      <a:r>
                        <a:rPr lang="en-US" sz="600" b="0" i="0" u="none" strike="noStrike">
                          <a:solidFill>
                            <a:srgbClr val="000000"/>
                          </a:solidFill>
                          <a:effectLst/>
                          <a:latin typeface="Calibri" panose="020F0502020204030204" pitchFamily="34" charset="0"/>
                        </a:rPr>
                        <a:t>20</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DD5"/>
                    </a:solidFill>
                  </a:tcPr>
                </a:tc>
                <a:tc>
                  <a:txBody>
                    <a:bodyPr/>
                    <a:lstStyle/>
                    <a:p>
                      <a:pPr algn="l" fontAlgn="b"/>
                      <a:r>
                        <a:rPr lang="en-US" sz="600" b="0" i="0" u="none" strike="noStrike">
                          <a:solidFill>
                            <a:srgbClr val="333333"/>
                          </a:solidFill>
                          <a:effectLst/>
                          <a:latin typeface="Calibri" panose="020F0502020204030204" pitchFamily="34" charset="0"/>
                        </a:rPr>
                        <a:t>Pedestrian links / footways - Footpath 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3.4</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3.7</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3.0</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3.1</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4.0</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3.0</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3.4</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64089152"/>
                  </a:ext>
                </a:extLst>
              </a:tr>
              <a:tr h="137384">
                <a:tc>
                  <a:txBody>
                    <a:bodyPr/>
                    <a:lstStyle/>
                    <a:p>
                      <a:pPr algn="r" fontAlgn="b"/>
                      <a:r>
                        <a:rPr lang="en-US" sz="600" b="0" i="0" u="none" strike="noStrike">
                          <a:solidFill>
                            <a:srgbClr val="000000"/>
                          </a:solidFill>
                          <a:effectLst/>
                          <a:latin typeface="Calibri" panose="020F0502020204030204" pitchFamily="34" charset="0"/>
                        </a:rPr>
                        <a:t>32</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DD5"/>
                    </a:solidFill>
                  </a:tcPr>
                </a:tc>
                <a:tc>
                  <a:txBody>
                    <a:bodyPr/>
                    <a:lstStyle/>
                    <a:p>
                      <a:pPr algn="l" fontAlgn="b"/>
                      <a:r>
                        <a:rPr lang="en-US" sz="600" b="0" i="0" u="none" strike="noStrike">
                          <a:solidFill>
                            <a:srgbClr val="333333"/>
                          </a:solidFill>
                          <a:effectLst/>
                          <a:latin typeface="Calibri" panose="020F0502020204030204" pitchFamily="34" charset="0"/>
                        </a:rPr>
                        <a:t>Footpath upgrades - General</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3.2</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3.4</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3.1</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4.0</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3.1</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3.1</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3.4</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4.2</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2.8</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1.9</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3.4</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28633562"/>
                  </a:ext>
                </a:extLst>
              </a:tr>
              <a:tr h="137384">
                <a:tc>
                  <a:txBody>
                    <a:bodyPr/>
                    <a:lstStyle/>
                    <a:p>
                      <a:pPr algn="r" fontAlgn="b"/>
                      <a:r>
                        <a:rPr lang="en-US" sz="600" b="0" i="0" u="none" strike="noStrike">
                          <a:solidFill>
                            <a:srgbClr val="000000"/>
                          </a:solidFill>
                          <a:effectLst/>
                          <a:latin typeface="Calibri" panose="020F0502020204030204" pitchFamily="34" charset="0"/>
                        </a:rPr>
                        <a:t>21</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DD5"/>
                    </a:solidFill>
                  </a:tcPr>
                </a:tc>
                <a:tc>
                  <a:txBody>
                    <a:bodyPr/>
                    <a:lstStyle/>
                    <a:p>
                      <a:pPr algn="l" fontAlgn="b"/>
                      <a:r>
                        <a:rPr lang="en-US" sz="600" b="0" i="0" u="none" strike="noStrike">
                          <a:solidFill>
                            <a:srgbClr val="333333"/>
                          </a:solidFill>
                          <a:effectLst/>
                          <a:latin typeface="Calibri" panose="020F0502020204030204" pitchFamily="34" charset="0"/>
                        </a:rPr>
                        <a:t>Pedestrian links / footways - Rod Eyot</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3.2</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3.0</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3.7</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3.8</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2.8</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2.9</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4.2</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2.7</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2.2</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3.4</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89577083"/>
                  </a:ext>
                </a:extLst>
              </a:tr>
              <a:tr h="137384">
                <a:tc>
                  <a:txBody>
                    <a:bodyPr/>
                    <a:lstStyle/>
                    <a:p>
                      <a:pPr algn="r" fontAlgn="b"/>
                      <a:r>
                        <a:rPr lang="en-US" sz="600" b="0" i="0" u="none" strike="noStrike">
                          <a:solidFill>
                            <a:srgbClr val="000000"/>
                          </a:solidFill>
                          <a:effectLst/>
                          <a:latin typeface="Calibri" panose="020F0502020204030204" pitchFamily="34" charset="0"/>
                        </a:rPr>
                        <a:t>2</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l" fontAlgn="b"/>
                      <a:r>
                        <a:rPr lang="en-US" sz="600" b="0" i="0" u="none" strike="noStrike">
                          <a:solidFill>
                            <a:srgbClr val="333333"/>
                          </a:solidFill>
                          <a:effectLst/>
                          <a:latin typeface="Calibri" panose="020F0502020204030204" pitchFamily="34" charset="0"/>
                        </a:rPr>
                        <a:t>Village archive</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3.0</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3.1</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2.9</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2.8</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3.2</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3.1</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2.9</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3.1</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3.0</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3.1</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32546991"/>
                  </a:ext>
                </a:extLst>
              </a:tr>
              <a:tr h="137384">
                <a:tc>
                  <a:txBody>
                    <a:bodyPr/>
                    <a:lstStyle/>
                    <a:p>
                      <a:pPr algn="r" fontAlgn="b"/>
                      <a:r>
                        <a:rPr lang="en-US" sz="600" b="0" i="0" u="none" strike="noStrike">
                          <a:solidFill>
                            <a:srgbClr val="000000"/>
                          </a:solidFill>
                          <a:effectLst/>
                          <a:latin typeface="Calibri" panose="020F0502020204030204" pitchFamily="34" charset="0"/>
                        </a:rPr>
                        <a:t>7</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l" fontAlgn="b"/>
                      <a:r>
                        <a:rPr lang="en-US" sz="600" b="0" i="0" u="none" strike="noStrike">
                          <a:solidFill>
                            <a:srgbClr val="333333"/>
                          </a:solidFill>
                          <a:effectLst/>
                          <a:latin typeface="Calibri" panose="020F0502020204030204" pitchFamily="34" charset="0"/>
                        </a:rPr>
                        <a:t>Pavilion replacement</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2.7</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2.7</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2.7</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3.2</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1.9</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1.9</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2.0</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3.7</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4.9</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1.9</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2.9</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44126304"/>
                  </a:ext>
                </a:extLst>
              </a:tr>
              <a:tr h="137384">
                <a:tc>
                  <a:txBody>
                    <a:bodyPr/>
                    <a:lstStyle/>
                    <a:p>
                      <a:pPr algn="r" fontAlgn="b"/>
                      <a:r>
                        <a:rPr lang="en-US" sz="600" b="0" i="0" u="none" strike="noStrike">
                          <a:solidFill>
                            <a:srgbClr val="000000"/>
                          </a:solidFill>
                          <a:effectLst/>
                          <a:latin typeface="Calibri" panose="020F0502020204030204" pitchFamily="34" charset="0"/>
                        </a:rPr>
                        <a:t>26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l" fontAlgn="b"/>
                      <a:r>
                        <a:rPr lang="en-US" sz="600" b="0" i="0" u="none" strike="noStrike">
                          <a:solidFill>
                            <a:srgbClr val="333333"/>
                          </a:solidFill>
                          <a:effectLst/>
                          <a:latin typeface="Calibri" panose="020F0502020204030204" pitchFamily="34" charset="0"/>
                        </a:rPr>
                        <a:t>Pedestrian road crossing (nr. Kingfisher Pub)</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2.7</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1.9</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2.7</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2.7</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2.7</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2.7</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2.7</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2.1</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2.7</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44091992"/>
                  </a:ext>
                </a:extLst>
              </a:tr>
              <a:tr h="137384">
                <a:tc>
                  <a:txBody>
                    <a:bodyPr/>
                    <a:lstStyle/>
                    <a:p>
                      <a:pPr algn="r" fontAlgn="b"/>
                      <a:r>
                        <a:rPr lang="en-US" sz="600" b="0" i="0" u="none" strike="noStrike">
                          <a:solidFill>
                            <a:srgbClr val="000000"/>
                          </a:solidFill>
                          <a:effectLst/>
                          <a:latin typeface="Calibri" panose="020F0502020204030204" pitchFamily="34" charset="0"/>
                        </a:rPr>
                        <a:t>23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l" fontAlgn="b"/>
                      <a:r>
                        <a:rPr lang="en-US" sz="600" b="0" i="0" u="none" strike="noStrike">
                          <a:solidFill>
                            <a:srgbClr val="333333"/>
                          </a:solidFill>
                          <a:effectLst/>
                          <a:latin typeface="Calibri" panose="020F0502020204030204" pitchFamily="34" charset="0"/>
                        </a:rPr>
                        <a:t>Thame Road pedestrian bridge</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2.7</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2.2</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2.7</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2.7</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2.8</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3.0</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2.7</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3.2</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1.8</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2.7</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92878361"/>
                  </a:ext>
                </a:extLst>
              </a:tr>
              <a:tr h="137384">
                <a:tc>
                  <a:txBody>
                    <a:bodyPr/>
                    <a:lstStyle/>
                    <a:p>
                      <a:pPr algn="r" fontAlgn="b"/>
                      <a:r>
                        <a:rPr lang="en-US" sz="600" b="0" i="0" u="none" strike="noStrike">
                          <a:solidFill>
                            <a:srgbClr val="000000"/>
                          </a:solidFill>
                          <a:effectLst/>
                          <a:latin typeface="Calibri" panose="020F0502020204030204" pitchFamily="34" charset="0"/>
                        </a:rPr>
                        <a:t>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l" fontAlgn="b"/>
                      <a:r>
                        <a:rPr lang="en-US" sz="600" b="0" i="0" u="none" strike="noStrike">
                          <a:solidFill>
                            <a:srgbClr val="333333"/>
                          </a:solidFill>
                          <a:effectLst/>
                          <a:latin typeface="Calibri" panose="020F0502020204030204" pitchFamily="34" charset="0"/>
                        </a:rPr>
                        <a:t>Greet Hall Kitchen</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2.7</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1.9</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3.1</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1.9</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3.1</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3.0</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2.0</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1.7</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2.9</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63137703"/>
                  </a:ext>
                </a:extLst>
              </a:tr>
              <a:tr h="137384">
                <a:tc>
                  <a:txBody>
                    <a:bodyPr/>
                    <a:lstStyle/>
                    <a:p>
                      <a:pPr algn="r" fontAlgn="b"/>
                      <a:r>
                        <a:rPr lang="en-US" sz="600" b="0" i="0" u="none" strike="noStrike">
                          <a:solidFill>
                            <a:srgbClr val="000000"/>
                          </a:solidFill>
                          <a:effectLst/>
                          <a:latin typeface="Calibri" panose="020F0502020204030204" pitchFamily="34" charset="0"/>
                        </a:rPr>
                        <a:t>1</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l" fontAlgn="b"/>
                      <a:r>
                        <a:rPr lang="en-US" sz="600" b="0" i="0" u="none" strike="noStrike">
                          <a:solidFill>
                            <a:srgbClr val="333333"/>
                          </a:solidFill>
                          <a:effectLst/>
                          <a:latin typeface="Calibri" panose="020F0502020204030204" pitchFamily="34" charset="0"/>
                        </a:rPr>
                        <a:t>PC document cloud</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2.2</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2.7</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2.8</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2.9</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2.8</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2.2</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49801412"/>
                  </a:ext>
                </a:extLst>
              </a:tr>
              <a:tr h="137384">
                <a:tc>
                  <a:txBody>
                    <a:bodyPr/>
                    <a:lstStyle/>
                    <a:p>
                      <a:pPr algn="r" fontAlgn="b"/>
                      <a:r>
                        <a:rPr lang="en-US" sz="600" b="0" i="0" u="none" strike="noStrike">
                          <a:solidFill>
                            <a:srgbClr val="000000"/>
                          </a:solidFill>
                          <a:effectLst/>
                          <a:latin typeface="Calibri" panose="020F0502020204030204" pitchFamily="34" charset="0"/>
                        </a:rPr>
                        <a:t>10</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l" fontAlgn="b"/>
                      <a:r>
                        <a:rPr lang="en-US" sz="600" b="0" i="0" u="none" strike="noStrike">
                          <a:solidFill>
                            <a:srgbClr val="333333"/>
                          </a:solidFill>
                          <a:effectLst/>
                          <a:latin typeface="Calibri" panose="020F0502020204030204" pitchFamily="34" charset="0"/>
                        </a:rPr>
                        <a:t>Youth Club</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2.4</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2.9</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1.8</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2.2</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3.1</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3.1</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1.8</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3.1</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2.9</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0022753"/>
                  </a:ext>
                </a:extLst>
              </a:tr>
              <a:tr h="137384">
                <a:tc>
                  <a:txBody>
                    <a:bodyPr/>
                    <a:lstStyle/>
                    <a:p>
                      <a:pPr algn="r" fontAlgn="b"/>
                      <a:r>
                        <a:rPr lang="en-US" sz="600" b="0" i="0" u="none" strike="noStrike">
                          <a:solidFill>
                            <a:srgbClr val="000000"/>
                          </a:solidFill>
                          <a:effectLst/>
                          <a:latin typeface="Calibri" panose="020F0502020204030204" pitchFamily="34" charset="0"/>
                        </a:rPr>
                        <a:t>25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l" fontAlgn="b"/>
                      <a:r>
                        <a:rPr lang="en-US" sz="600" b="0" i="0" u="none" strike="noStrike">
                          <a:solidFill>
                            <a:srgbClr val="333333"/>
                          </a:solidFill>
                          <a:effectLst/>
                          <a:latin typeface="Calibri" panose="020F0502020204030204" pitchFamily="34" charset="0"/>
                        </a:rPr>
                        <a:t>Tree Planting - Coppice</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2.7</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2.0</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2.4</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2.8</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2.7</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2.7</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2.4</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91468953"/>
                  </a:ext>
                </a:extLst>
              </a:tr>
              <a:tr h="137384">
                <a:tc>
                  <a:txBody>
                    <a:bodyPr/>
                    <a:lstStyle/>
                    <a:p>
                      <a:pPr algn="r" fontAlgn="b"/>
                      <a:r>
                        <a:rPr lang="en-US" sz="600" b="0" i="0" u="none" strike="noStrike">
                          <a:solidFill>
                            <a:srgbClr val="000000"/>
                          </a:solidFill>
                          <a:effectLst/>
                          <a:latin typeface="Calibri" panose="020F0502020204030204" pitchFamily="34" charset="0"/>
                        </a:rPr>
                        <a:t>4</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l" fontAlgn="b"/>
                      <a:r>
                        <a:rPr lang="en-US" sz="600" b="0" i="0" u="none" strike="noStrike">
                          <a:solidFill>
                            <a:srgbClr val="333333"/>
                          </a:solidFill>
                          <a:effectLst/>
                          <a:latin typeface="Calibri" panose="020F0502020204030204" pitchFamily="34" charset="0"/>
                        </a:rPr>
                        <a:t>Greet Hall General</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1.9</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2.2</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3.0</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1.8</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2.4</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3.1</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3.0</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1.8</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3.0</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2.7</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07089619"/>
                  </a:ext>
                </a:extLst>
              </a:tr>
              <a:tr h="137384">
                <a:tc>
                  <a:txBody>
                    <a:bodyPr/>
                    <a:lstStyle/>
                    <a:p>
                      <a:pPr algn="r" fontAlgn="b"/>
                      <a:r>
                        <a:rPr lang="en-US" sz="600" b="0" i="0" u="none" strike="noStrike">
                          <a:solidFill>
                            <a:srgbClr val="000000"/>
                          </a:solidFill>
                          <a:effectLst/>
                          <a:latin typeface="Calibri" panose="020F0502020204030204" pitchFamily="34" charset="0"/>
                        </a:rPr>
                        <a:t>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l" fontAlgn="b"/>
                      <a:r>
                        <a:rPr lang="en-US" sz="600" b="0" i="0" u="none" strike="noStrike">
                          <a:solidFill>
                            <a:srgbClr val="333333"/>
                          </a:solidFill>
                          <a:effectLst/>
                          <a:latin typeface="Calibri" panose="020F0502020204030204" pitchFamily="34" charset="0"/>
                        </a:rPr>
                        <a:t>Pavilion refurbishment</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2.4</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2.4</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2.2</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2.0</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2.4</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2.9</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4.9</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2.0</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51383545"/>
                  </a:ext>
                </a:extLst>
              </a:tr>
              <a:tr h="137384">
                <a:tc>
                  <a:txBody>
                    <a:bodyPr/>
                    <a:lstStyle/>
                    <a:p>
                      <a:pPr algn="r" fontAlgn="b"/>
                      <a:r>
                        <a:rPr lang="en-US" sz="600" b="0" i="0" u="none" strike="noStrike">
                          <a:solidFill>
                            <a:srgbClr val="000000"/>
                          </a:solidFill>
                          <a:effectLst/>
                          <a:latin typeface="Calibri" panose="020F0502020204030204" pitchFamily="34" charset="0"/>
                        </a:rPr>
                        <a:t>29</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DD5"/>
                    </a:solidFill>
                  </a:tcPr>
                </a:tc>
                <a:tc>
                  <a:txBody>
                    <a:bodyPr/>
                    <a:lstStyle/>
                    <a:p>
                      <a:pPr algn="l" fontAlgn="b"/>
                      <a:r>
                        <a:rPr lang="en-US" sz="600" b="0" i="0" u="none" strike="noStrike">
                          <a:solidFill>
                            <a:srgbClr val="333333"/>
                          </a:solidFill>
                          <a:effectLst/>
                          <a:latin typeface="Calibri" panose="020F0502020204030204" pitchFamily="34" charset="0"/>
                        </a:rPr>
                        <a:t>Speeding Control - 20mph zone (Thame Rd)</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1.8</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2.2</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2.9</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1.7</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2.4</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2.2</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3.0</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3.1</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1.7</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2.9</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2.4</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84378806"/>
                  </a:ext>
                </a:extLst>
              </a:tr>
              <a:tr h="137384">
                <a:tc>
                  <a:txBody>
                    <a:bodyPr/>
                    <a:lstStyle/>
                    <a:p>
                      <a:pPr algn="r" fontAlgn="b"/>
                      <a:r>
                        <a:rPr lang="en-US" sz="600" b="0" i="0" u="none" strike="noStrike">
                          <a:solidFill>
                            <a:srgbClr val="000000"/>
                          </a:solidFill>
                          <a:effectLst/>
                          <a:latin typeface="Calibri" panose="020F0502020204030204" pitchFamily="34" charset="0"/>
                        </a:rPr>
                        <a:t>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l" fontAlgn="b"/>
                      <a:r>
                        <a:rPr lang="en-US" sz="600" b="0" i="0" u="none" strike="noStrike">
                          <a:solidFill>
                            <a:srgbClr val="333333"/>
                          </a:solidFill>
                          <a:effectLst/>
                          <a:latin typeface="Calibri" panose="020F0502020204030204" pitchFamily="34" charset="0"/>
                        </a:rPr>
                        <a:t>Greet Hall AV</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2.0</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2.2</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3.0</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1.8</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2.2</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3.1</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3.0</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1.8</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1.4</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2.9</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2.7</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2.4</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64114163"/>
                  </a:ext>
                </a:extLst>
              </a:tr>
              <a:tr h="137384">
                <a:tc>
                  <a:txBody>
                    <a:bodyPr/>
                    <a:lstStyle/>
                    <a:p>
                      <a:pPr algn="r" fontAlgn="b"/>
                      <a:r>
                        <a:rPr lang="en-US" sz="600" b="0" i="0" u="none" strike="noStrike">
                          <a:solidFill>
                            <a:srgbClr val="000000"/>
                          </a:solidFill>
                          <a:effectLst/>
                          <a:latin typeface="Calibri" panose="020F0502020204030204" pitchFamily="34" charset="0"/>
                        </a:rPr>
                        <a:t>8</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l" fontAlgn="b"/>
                      <a:r>
                        <a:rPr lang="en-US" sz="600" b="0" i="0" u="none" strike="noStrike">
                          <a:solidFill>
                            <a:srgbClr val="333333"/>
                          </a:solidFill>
                          <a:effectLst/>
                          <a:latin typeface="Calibri" panose="020F0502020204030204" pitchFamily="34" charset="0"/>
                        </a:rPr>
                        <a:t>Allotment/Playground/Sports hub facility</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2.4</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2.4</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2.2</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1.9</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2.4</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2.4</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1.4</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2.9</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4.3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2.1</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95547676"/>
                  </a:ext>
                </a:extLst>
              </a:tr>
              <a:tr h="137384">
                <a:tc>
                  <a:txBody>
                    <a:bodyPr/>
                    <a:lstStyle/>
                    <a:p>
                      <a:pPr algn="r" fontAlgn="b"/>
                      <a:r>
                        <a:rPr lang="en-US" sz="600" b="0" i="0" u="none" strike="noStrike">
                          <a:solidFill>
                            <a:srgbClr val="000000"/>
                          </a:solidFill>
                          <a:effectLst/>
                          <a:latin typeface="Calibri" panose="020F0502020204030204" pitchFamily="34" charset="0"/>
                        </a:rPr>
                        <a:t>28</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DD5"/>
                    </a:solidFill>
                  </a:tcPr>
                </a:tc>
                <a:tc>
                  <a:txBody>
                    <a:bodyPr/>
                    <a:lstStyle/>
                    <a:p>
                      <a:pPr algn="l" fontAlgn="b"/>
                      <a:r>
                        <a:rPr lang="en-US" sz="600" b="0" i="0" u="none" strike="noStrike">
                          <a:solidFill>
                            <a:srgbClr val="333333"/>
                          </a:solidFill>
                          <a:effectLst/>
                          <a:latin typeface="Calibri" panose="020F0502020204030204" pitchFamily="34" charset="0"/>
                        </a:rPr>
                        <a:t>Speeding Control - Installation of extra SIDs in the village</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2.4</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2.2</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1.7</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2.1</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2.9</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2.9</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1.4</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2.8</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2.0</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2.4</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64935699"/>
                  </a:ext>
                </a:extLst>
              </a:tr>
              <a:tr h="137384">
                <a:tc>
                  <a:txBody>
                    <a:bodyPr/>
                    <a:lstStyle/>
                    <a:p>
                      <a:pPr algn="r" fontAlgn="b"/>
                      <a:r>
                        <a:rPr lang="en-US" sz="600" b="0" i="0" u="none" strike="noStrike">
                          <a:solidFill>
                            <a:srgbClr val="000000"/>
                          </a:solidFill>
                          <a:effectLst/>
                          <a:latin typeface="Calibri" panose="020F0502020204030204" pitchFamily="34" charset="0"/>
                        </a:rPr>
                        <a:t>27</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l" fontAlgn="b"/>
                      <a:r>
                        <a:rPr lang="en-US" sz="600" b="0" i="0" u="none" strike="noStrike">
                          <a:solidFill>
                            <a:srgbClr val="333333"/>
                          </a:solidFill>
                          <a:effectLst/>
                          <a:latin typeface="Calibri" panose="020F0502020204030204" pitchFamily="34" charset="0"/>
                        </a:rPr>
                        <a:t>Culvert/Ditch Clearance</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2.4</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2.0</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3.0</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1.7</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2.4</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3.0</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3.0</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2.8</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1.9</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2.4</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06978731"/>
                  </a:ext>
                </a:extLst>
              </a:tr>
              <a:tr h="137384">
                <a:tc>
                  <a:txBody>
                    <a:bodyPr/>
                    <a:lstStyle/>
                    <a:p>
                      <a:pPr algn="r" fontAlgn="b"/>
                      <a:r>
                        <a:rPr lang="en-US" sz="600" b="0" i="0" u="none" strike="noStrike">
                          <a:solidFill>
                            <a:srgbClr val="000000"/>
                          </a:solidFill>
                          <a:effectLst/>
                          <a:latin typeface="Calibri" panose="020F0502020204030204" pitchFamily="34" charset="0"/>
                        </a:rPr>
                        <a:t>14</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l" fontAlgn="b"/>
                      <a:r>
                        <a:rPr lang="en-US" sz="600" b="0" i="0" u="none" strike="noStrike">
                          <a:solidFill>
                            <a:srgbClr val="333333"/>
                          </a:solidFill>
                          <a:effectLst/>
                          <a:latin typeface="Calibri" panose="020F0502020204030204" pitchFamily="34" charset="0"/>
                        </a:rPr>
                        <a:t>St Laurence School facility assistance - Car parking</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2.4</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1.7</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2.1</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2.7</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2.2</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2.1</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3.0</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2.9</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2.7</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2.1</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2.4</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70252133"/>
                  </a:ext>
                </a:extLst>
              </a:tr>
              <a:tr h="137384">
                <a:tc>
                  <a:txBody>
                    <a:bodyPr/>
                    <a:lstStyle/>
                    <a:p>
                      <a:pPr algn="r" fontAlgn="b"/>
                      <a:r>
                        <a:rPr lang="en-US" sz="600" b="0" i="0" u="none" strike="noStrike">
                          <a:solidFill>
                            <a:srgbClr val="000000"/>
                          </a:solidFill>
                          <a:effectLst/>
                          <a:latin typeface="Calibri" panose="020F0502020204030204" pitchFamily="34" charset="0"/>
                        </a:rPr>
                        <a:t>33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DD5"/>
                    </a:solidFill>
                  </a:tcPr>
                </a:tc>
                <a:tc>
                  <a:txBody>
                    <a:bodyPr/>
                    <a:lstStyle/>
                    <a:p>
                      <a:pPr algn="l" fontAlgn="b"/>
                      <a:r>
                        <a:rPr lang="en-US" sz="600" b="0" i="0" u="none" strike="noStrike">
                          <a:solidFill>
                            <a:srgbClr val="333333"/>
                          </a:solidFill>
                          <a:effectLst/>
                          <a:latin typeface="Calibri" panose="020F0502020204030204" pitchFamily="34" charset="0"/>
                        </a:rPr>
                        <a:t>Footpath upgrades - Millenium</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2.4</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1.7</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2.4</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2.2</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2.2</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2.4</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2.1</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1.9</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98265601"/>
                  </a:ext>
                </a:extLst>
              </a:tr>
              <a:tr h="137384">
                <a:tc>
                  <a:txBody>
                    <a:bodyPr/>
                    <a:lstStyle/>
                    <a:p>
                      <a:pPr algn="r" fontAlgn="b"/>
                      <a:r>
                        <a:rPr lang="en-US" sz="600" b="0" i="0" u="none" strike="noStrike">
                          <a:solidFill>
                            <a:srgbClr val="000000"/>
                          </a:solidFill>
                          <a:effectLst/>
                          <a:latin typeface="Calibri" panose="020F0502020204030204" pitchFamily="34" charset="0"/>
                        </a:rPr>
                        <a:t>30</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DD5"/>
                    </a:solidFill>
                  </a:tcPr>
                </a:tc>
                <a:tc>
                  <a:txBody>
                    <a:bodyPr/>
                    <a:lstStyle/>
                    <a:p>
                      <a:pPr algn="l" fontAlgn="b"/>
                      <a:r>
                        <a:rPr lang="en-US" sz="600" b="0" i="0" u="none" strike="noStrike">
                          <a:solidFill>
                            <a:srgbClr val="333333"/>
                          </a:solidFill>
                          <a:effectLst/>
                          <a:latin typeface="Calibri" panose="020F0502020204030204" pitchFamily="34" charset="0"/>
                        </a:rPr>
                        <a:t>Speeding Control - 20mph zone (Green)</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2.2</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2.0</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1.7</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2.1</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2.1</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2.7</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1.4</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2.1</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2.2</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26436323"/>
                  </a:ext>
                </a:extLst>
              </a:tr>
              <a:tr h="137384">
                <a:tc>
                  <a:txBody>
                    <a:bodyPr/>
                    <a:lstStyle/>
                    <a:p>
                      <a:pPr algn="r" fontAlgn="b"/>
                      <a:r>
                        <a:rPr lang="en-US" sz="600" b="0" i="0" u="none" strike="noStrike">
                          <a:solidFill>
                            <a:srgbClr val="000000"/>
                          </a:solidFill>
                          <a:effectLst/>
                          <a:latin typeface="Calibri" panose="020F0502020204030204" pitchFamily="34" charset="0"/>
                        </a:rPr>
                        <a:t>13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l" fontAlgn="b"/>
                      <a:r>
                        <a:rPr lang="en-US" sz="600" b="0" i="0" u="none" strike="noStrike">
                          <a:solidFill>
                            <a:srgbClr val="333333"/>
                          </a:solidFill>
                          <a:effectLst/>
                          <a:latin typeface="Calibri" panose="020F0502020204030204" pitchFamily="34" charset="0"/>
                        </a:rPr>
                        <a:t>Provision of Multi-Use Games Area (MUGA)</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2.2</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2.2</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2.2</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2.1</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1.9</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2.1</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1.8</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2.4</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1.9</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2.8</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2.1</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26114894"/>
                  </a:ext>
                </a:extLst>
              </a:tr>
              <a:tr h="137384">
                <a:tc>
                  <a:txBody>
                    <a:bodyPr/>
                    <a:lstStyle/>
                    <a:p>
                      <a:pPr algn="r" fontAlgn="b"/>
                      <a:r>
                        <a:rPr lang="en-US" sz="600" b="0" i="0" u="none" strike="noStrike">
                          <a:solidFill>
                            <a:srgbClr val="000000"/>
                          </a:solidFill>
                          <a:effectLst/>
                          <a:latin typeface="Calibri" panose="020F0502020204030204" pitchFamily="34" charset="0"/>
                        </a:rPr>
                        <a:t>11</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DD5"/>
                    </a:solidFill>
                  </a:tcPr>
                </a:tc>
                <a:tc>
                  <a:txBody>
                    <a:bodyPr/>
                    <a:lstStyle/>
                    <a:p>
                      <a:pPr algn="l" fontAlgn="b"/>
                      <a:r>
                        <a:rPr lang="en-US" sz="600" b="0" i="0" u="none" strike="noStrike">
                          <a:solidFill>
                            <a:srgbClr val="333333"/>
                          </a:solidFill>
                          <a:effectLst/>
                          <a:latin typeface="Calibri" panose="020F0502020204030204" pitchFamily="34" charset="0"/>
                        </a:rPr>
                        <a:t>Church external repairs / upgrades</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2.1</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2.2</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1.8</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2.0</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2.4</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2.0</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1.4</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2.4</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2.1</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2.1</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28637081"/>
                  </a:ext>
                </a:extLst>
              </a:tr>
              <a:tr h="137384">
                <a:tc>
                  <a:txBody>
                    <a:bodyPr/>
                    <a:lstStyle/>
                    <a:p>
                      <a:pPr algn="r" fontAlgn="b"/>
                      <a:r>
                        <a:rPr lang="en-US" sz="600" b="0" i="0" u="none" strike="noStrike">
                          <a:solidFill>
                            <a:srgbClr val="000000"/>
                          </a:solidFill>
                          <a:effectLst/>
                          <a:latin typeface="Calibri" panose="020F0502020204030204" pitchFamily="34" charset="0"/>
                        </a:rPr>
                        <a:t>34</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l" fontAlgn="b"/>
                      <a:r>
                        <a:rPr lang="en-US" sz="600" b="0" i="0" u="none" strike="noStrike">
                          <a:solidFill>
                            <a:srgbClr val="333333"/>
                          </a:solidFill>
                          <a:effectLst/>
                          <a:latin typeface="Calibri" panose="020F0502020204030204" pitchFamily="34" charset="0"/>
                        </a:rPr>
                        <a:t>River Level and Flood Monitor</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2.1</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2.2</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2.0</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1.8</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2.2</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2.2</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2.4</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1.9</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2.0</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2.1</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2.2</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1150175"/>
                  </a:ext>
                </a:extLst>
              </a:tr>
              <a:tr h="137384">
                <a:tc>
                  <a:txBody>
                    <a:bodyPr/>
                    <a:lstStyle/>
                    <a:p>
                      <a:pPr algn="r" fontAlgn="b"/>
                      <a:r>
                        <a:rPr lang="en-US" sz="600" b="0" i="0" u="none" strike="noStrike">
                          <a:solidFill>
                            <a:srgbClr val="000000"/>
                          </a:solidFill>
                          <a:effectLst/>
                          <a:latin typeface="Calibri" panose="020F0502020204030204" pitchFamily="34" charset="0"/>
                        </a:rPr>
                        <a:t>15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l" fontAlgn="b"/>
                      <a:r>
                        <a:rPr lang="en-US" sz="600" b="0" i="0" u="none" strike="noStrike">
                          <a:solidFill>
                            <a:srgbClr val="333333"/>
                          </a:solidFill>
                          <a:effectLst/>
                          <a:latin typeface="Calibri" panose="020F0502020204030204" pitchFamily="34" charset="0"/>
                        </a:rPr>
                        <a:t>St Laurence School facility assistance - Reception outdoor play area</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2.1</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2.1</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1.9</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1.9</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2.4</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1.9</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1.9</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1.2</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2.4</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2.1</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51906710"/>
                  </a:ext>
                </a:extLst>
              </a:tr>
              <a:tr h="137384">
                <a:tc>
                  <a:txBody>
                    <a:bodyPr/>
                    <a:lstStyle/>
                    <a:p>
                      <a:pPr algn="r" fontAlgn="b"/>
                      <a:r>
                        <a:rPr lang="en-US" sz="600" b="0" i="0" u="none" strike="noStrike">
                          <a:solidFill>
                            <a:srgbClr val="000000"/>
                          </a:solidFill>
                          <a:effectLst/>
                          <a:latin typeface="Calibri" panose="020F0502020204030204" pitchFamily="34" charset="0"/>
                        </a:rPr>
                        <a:t>16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l" fontAlgn="b"/>
                      <a:r>
                        <a:rPr lang="en-US" sz="600" b="0" i="0" u="none" strike="noStrike">
                          <a:solidFill>
                            <a:srgbClr val="333333"/>
                          </a:solidFill>
                          <a:effectLst/>
                          <a:latin typeface="Calibri" panose="020F0502020204030204" pitchFamily="34" charset="0"/>
                        </a:rPr>
                        <a:t>St Laurence School Facility Assistance - Changing room provision</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2.1</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2.1</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1.9</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1.9</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2.4</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1.9</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1.9</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2.4</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1.2</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2.4</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2.0</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59613609"/>
                  </a:ext>
                </a:extLst>
              </a:tr>
              <a:tr h="137384">
                <a:tc>
                  <a:txBody>
                    <a:bodyPr/>
                    <a:lstStyle/>
                    <a:p>
                      <a:pPr algn="r" fontAlgn="b"/>
                      <a:r>
                        <a:rPr lang="en-US" sz="600" b="0" i="0" u="none" strike="noStrike">
                          <a:solidFill>
                            <a:srgbClr val="000000"/>
                          </a:solidFill>
                          <a:effectLst/>
                          <a:latin typeface="Calibri" panose="020F0502020204030204" pitchFamily="34" charset="0"/>
                        </a:rPr>
                        <a:t>22</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l" fontAlgn="b"/>
                      <a:r>
                        <a:rPr lang="en-US" sz="600" b="0" i="0" u="none" strike="noStrike">
                          <a:solidFill>
                            <a:srgbClr val="333333"/>
                          </a:solidFill>
                          <a:effectLst/>
                          <a:latin typeface="Calibri" panose="020F0502020204030204" pitchFamily="34" charset="0"/>
                        </a:rPr>
                        <a:t>Green South Drainage</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2.0</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2.1</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1.8</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2.0</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2.1</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1.8</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2.4</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2.0</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73978486"/>
                  </a:ext>
                </a:extLst>
              </a:tr>
              <a:tr h="137384">
                <a:tc>
                  <a:txBody>
                    <a:bodyPr/>
                    <a:lstStyle/>
                    <a:p>
                      <a:pPr algn="r" fontAlgn="b"/>
                      <a:r>
                        <a:rPr lang="en-US" sz="600" b="0" i="0" u="none" strike="noStrike">
                          <a:solidFill>
                            <a:srgbClr val="000000"/>
                          </a:solidFill>
                          <a:effectLst/>
                          <a:latin typeface="Calibri" panose="020F0502020204030204" pitchFamily="34" charset="0"/>
                        </a:rPr>
                        <a:t>12</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DD5"/>
                    </a:solidFill>
                  </a:tcPr>
                </a:tc>
                <a:tc>
                  <a:txBody>
                    <a:bodyPr/>
                    <a:lstStyle/>
                    <a:p>
                      <a:pPr algn="l" fontAlgn="b"/>
                      <a:r>
                        <a:rPr lang="en-US" sz="600" b="0" i="0" u="none" strike="noStrike">
                          <a:solidFill>
                            <a:srgbClr val="333333"/>
                          </a:solidFill>
                          <a:effectLst/>
                          <a:latin typeface="Calibri" panose="020F0502020204030204" pitchFamily="34" charset="0"/>
                        </a:rPr>
                        <a:t>Church Vestry repairs / upgrades</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2.0</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2.1</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1.8</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1.9</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2.2</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1.9</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1.7</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2.2</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2.0</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2.0</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7626041"/>
                  </a:ext>
                </a:extLst>
              </a:tr>
              <a:tr h="137384">
                <a:tc>
                  <a:txBody>
                    <a:bodyPr/>
                    <a:lstStyle/>
                    <a:p>
                      <a:pPr algn="r" fontAlgn="b"/>
                      <a:r>
                        <a:rPr lang="en-US" sz="600" b="0" i="0" u="none" strike="noStrike">
                          <a:solidFill>
                            <a:srgbClr val="000000"/>
                          </a:solidFill>
                          <a:effectLst/>
                          <a:latin typeface="Calibri" panose="020F0502020204030204" pitchFamily="34" charset="0"/>
                        </a:rPr>
                        <a:t>35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l" fontAlgn="b"/>
                      <a:r>
                        <a:rPr lang="en-US" sz="600" b="0" i="0" u="none" strike="noStrike">
                          <a:solidFill>
                            <a:srgbClr val="333333"/>
                          </a:solidFill>
                          <a:effectLst/>
                          <a:latin typeface="Calibri" panose="020F0502020204030204" pitchFamily="34" charset="0"/>
                        </a:rPr>
                        <a:t>Allotment improvements - General</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2.0</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2.1</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1.8</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2.0</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1.9</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2.4</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2.4</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1.2</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2.1</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2.0</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31084198"/>
                  </a:ext>
                </a:extLst>
              </a:tr>
              <a:tr h="137384">
                <a:tc>
                  <a:txBody>
                    <a:bodyPr/>
                    <a:lstStyle/>
                    <a:p>
                      <a:pPr algn="r" fontAlgn="b"/>
                      <a:r>
                        <a:rPr lang="en-US" sz="600" b="0" i="0" u="none" strike="noStrike">
                          <a:solidFill>
                            <a:srgbClr val="000000"/>
                          </a:solidFill>
                          <a:effectLst/>
                          <a:latin typeface="Calibri" panose="020F0502020204030204" pitchFamily="34" charset="0"/>
                        </a:rPr>
                        <a:t>31</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DD5"/>
                    </a:solidFill>
                  </a:tcPr>
                </a:tc>
                <a:tc>
                  <a:txBody>
                    <a:bodyPr/>
                    <a:lstStyle/>
                    <a:p>
                      <a:pPr algn="l" fontAlgn="b"/>
                      <a:r>
                        <a:rPr lang="en-US" sz="600" b="0" i="0" u="none" strike="noStrike">
                          <a:solidFill>
                            <a:srgbClr val="333333"/>
                          </a:solidFill>
                          <a:effectLst/>
                          <a:latin typeface="Calibri" panose="020F0502020204030204" pitchFamily="34" charset="0"/>
                        </a:rPr>
                        <a:t>Speeding Control - Average Speed Check</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2.0</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2.1</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1.4</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1.9</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1.7</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1.9</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2.0</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2.4</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1.4</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2.2</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2.1</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362203"/>
                  </a:ext>
                </a:extLst>
              </a:tr>
              <a:tr h="137384">
                <a:tc>
                  <a:txBody>
                    <a:bodyPr/>
                    <a:lstStyle/>
                    <a:p>
                      <a:pPr algn="r" fontAlgn="b"/>
                      <a:r>
                        <a:rPr lang="en-US" sz="600" b="0" i="0" u="none" strike="noStrike">
                          <a:solidFill>
                            <a:srgbClr val="000000"/>
                          </a:solidFill>
                          <a:effectLst/>
                          <a:latin typeface="Calibri" panose="020F0502020204030204" pitchFamily="34" charset="0"/>
                        </a:rPr>
                        <a:t>17</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l" fontAlgn="b"/>
                      <a:r>
                        <a:rPr lang="en-US" sz="600" b="0" i="0" u="none" strike="noStrike">
                          <a:solidFill>
                            <a:srgbClr val="333333"/>
                          </a:solidFill>
                          <a:effectLst/>
                          <a:latin typeface="Calibri" panose="020F0502020204030204" pitchFamily="34" charset="0"/>
                        </a:rPr>
                        <a:t>Allotment car park improvements - CCTV</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2.0</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2.0</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1.8</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1.9</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2.2</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1.9</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2.0</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2.0</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2.1</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2.2</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1.8</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2.2</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1.9</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36374817"/>
                  </a:ext>
                </a:extLst>
              </a:tr>
              <a:tr h="137384">
                <a:tc>
                  <a:txBody>
                    <a:bodyPr/>
                    <a:lstStyle/>
                    <a:p>
                      <a:pPr algn="r" fontAlgn="b"/>
                      <a:r>
                        <a:rPr lang="en-US" sz="600" b="0" i="0" u="none" strike="noStrike">
                          <a:solidFill>
                            <a:srgbClr val="000000"/>
                          </a:solidFill>
                          <a:effectLst/>
                          <a:latin typeface="Calibri" panose="020F0502020204030204" pitchFamily="34" charset="0"/>
                        </a:rPr>
                        <a:t>19</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DD5"/>
                    </a:solidFill>
                  </a:tcPr>
                </a:tc>
                <a:tc>
                  <a:txBody>
                    <a:bodyPr/>
                    <a:lstStyle/>
                    <a:p>
                      <a:pPr algn="l" fontAlgn="b"/>
                      <a:r>
                        <a:rPr lang="en-US" sz="600" b="0" i="0" u="none" strike="noStrike">
                          <a:solidFill>
                            <a:srgbClr val="333333"/>
                          </a:solidFill>
                          <a:effectLst/>
                          <a:latin typeface="Calibri" panose="020F0502020204030204" pitchFamily="34" charset="0"/>
                        </a:rPr>
                        <a:t>Parking around the Small Green</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2.0</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2.1</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1.9</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1.9</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1.9</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79014818"/>
                  </a:ext>
                </a:extLst>
              </a:tr>
              <a:tr h="137384">
                <a:tc>
                  <a:txBody>
                    <a:bodyPr/>
                    <a:lstStyle/>
                    <a:p>
                      <a:pPr algn="r" fontAlgn="b"/>
                      <a:r>
                        <a:rPr lang="en-US" sz="600" b="0" i="0" u="none" strike="noStrike">
                          <a:solidFill>
                            <a:srgbClr val="000000"/>
                          </a:solidFill>
                          <a:effectLst/>
                          <a:latin typeface="Calibri" panose="020F0502020204030204" pitchFamily="34" charset="0"/>
                        </a:rPr>
                        <a:t>18</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l" fontAlgn="b"/>
                      <a:r>
                        <a:rPr lang="en-US" sz="600" b="0" i="0" u="none" strike="noStrike">
                          <a:solidFill>
                            <a:srgbClr val="333333"/>
                          </a:solidFill>
                          <a:effectLst/>
                          <a:latin typeface="Calibri" panose="020F0502020204030204" pitchFamily="34" charset="0"/>
                        </a:rPr>
                        <a:t>Allotment car park improvements - Surfacing</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2.0</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2.0</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1.7</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1.8</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1.8</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2.2</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1.7</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1.3</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2.2</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2.4</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1.9</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52338354"/>
                  </a:ext>
                </a:extLst>
              </a:tr>
              <a:tr h="137384">
                <a:tc>
                  <a:txBody>
                    <a:bodyPr/>
                    <a:lstStyle/>
                    <a:p>
                      <a:pPr algn="r" fontAlgn="b"/>
                      <a:r>
                        <a:rPr lang="en-US" sz="600" b="0" i="0" u="none" strike="noStrike">
                          <a:solidFill>
                            <a:srgbClr val="000000"/>
                          </a:solidFill>
                          <a:effectLst/>
                          <a:latin typeface="Calibri" panose="020F0502020204030204" pitchFamily="34" charset="0"/>
                        </a:rPr>
                        <a:t>36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l" fontAlgn="b"/>
                      <a:r>
                        <a:rPr lang="en-US" sz="600" b="0" i="0" u="none" strike="noStrike">
                          <a:solidFill>
                            <a:srgbClr val="333333"/>
                          </a:solidFill>
                          <a:effectLst/>
                          <a:latin typeface="Calibri" panose="020F0502020204030204" pitchFamily="34" charset="0"/>
                        </a:rPr>
                        <a:t>Playground addition - Sunken trampoline</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1.8</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1.8</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1.8</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1.7</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1.9</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1.9</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1.1</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2.0</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effectLst/>
                          <a:latin typeface="Calibri" panose="020F0502020204030204" pitchFamily="34" charset="0"/>
                        </a:rPr>
                        <a:t>2.5</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600" b="0" i="0" u="none" strike="noStrike" dirty="0">
                          <a:solidFill>
                            <a:srgbClr val="000000"/>
                          </a:solidFill>
                          <a:effectLst/>
                          <a:latin typeface="Calibri" panose="020F0502020204030204" pitchFamily="34" charset="0"/>
                        </a:rPr>
                        <a:t>1.6</a:t>
                      </a:r>
                    </a:p>
                  </a:txBody>
                  <a:tcPr marL="5439" marR="5439" marT="543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73646163"/>
                  </a:ext>
                </a:extLst>
              </a:tr>
            </a:tbl>
          </a:graphicData>
        </a:graphic>
      </p:graphicFrame>
    </p:spTree>
    <p:extLst>
      <p:ext uri="{BB962C8B-B14F-4D97-AF65-F5344CB8AC3E}">
        <p14:creationId xmlns:p14="http://schemas.microsoft.com/office/powerpoint/2010/main" val="6987951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30D910-A191-4763-A70C-9B438B970C98}"/>
              </a:ext>
            </a:extLst>
          </p:cNvPr>
          <p:cNvSpPr>
            <a:spLocks noGrp="1"/>
          </p:cNvSpPr>
          <p:nvPr>
            <p:ph type="title"/>
          </p:nvPr>
        </p:nvSpPr>
        <p:spPr>
          <a:xfrm>
            <a:off x="838200" y="365125"/>
            <a:ext cx="10515600" cy="471637"/>
          </a:xfrm>
        </p:spPr>
        <p:txBody>
          <a:bodyPr>
            <a:normAutofit/>
          </a:bodyPr>
          <a:lstStyle/>
          <a:p>
            <a:r>
              <a:rPr lang="en-GB" sz="2000" b="1" dirty="0"/>
              <a:t>Top 10s</a:t>
            </a:r>
            <a:endParaRPr lang="en-US" sz="2000" b="1" dirty="0"/>
          </a:p>
        </p:txBody>
      </p:sp>
      <p:graphicFrame>
        <p:nvGraphicFramePr>
          <p:cNvPr id="11" name="Content Placeholder 8">
            <a:extLst>
              <a:ext uri="{FF2B5EF4-FFF2-40B4-BE49-F238E27FC236}">
                <a16:creationId xmlns:a16="http://schemas.microsoft.com/office/drawing/2014/main" id="{967CC7F9-2AB9-4196-A77F-2E6995A52821}"/>
              </a:ext>
            </a:extLst>
          </p:cNvPr>
          <p:cNvGraphicFramePr>
            <a:graphicFrameLocks noGrp="1"/>
          </p:cNvGraphicFramePr>
          <p:nvPr>
            <p:ph idx="1"/>
            <p:extLst>
              <p:ext uri="{D42A27DB-BD31-4B8C-83A1-F6EECF244321}">
                <p14:modId xmlns:p14="http://schemas.microsoft.com/office/powerpoint/2010/main" val="2511436038"/>
              </p:ext>
            </p:extLst>
          </p:nvPr>
        </p:nvGraphicFramePr>
        <p:xfrm>
          <a:off x="6124756" y="3895829"/>
          <a:ext cx="5394384" cy="2451338"/>
        </p:xfrm>
        <a:graphic>
          <a:graphicData uri="http://schemas.openxmlformats.org/drawingml/2006/table">
            <a:tbl>
              <a:tblPr>
                <a:tableStyleId>{5C22544A-7EE6-4342-B048-85BDC9FD1C3A}</a:tableStyleId>
              </a:tblPr>
              <a:tblGrid>
                <a:gridCol w="548581">
                  <a:extLst>
                    <a:ext uri="{9D8B030D-6E8A-4147-A177-3AD203B41FA5}">
                      <a16:colId xmlns:a16="http://schemas.microsoft.com/office/drawing/2014/main" val="2683933577"/>
                    </a:ext>
                  </a:extLst>
                </a:gridCol>
                <a:gridCol w="3302073">
                  <a:extLst>
                    <a:ext uri="{9D8B030D-6E8A-4147-A177-3AD203B41FA5}">
                      <a16:colId xmlns:a16="http://schemas.microsoft.com/office/drawing/2014/main" val="1733066347"/>
                    </a:ext>
                  </a:extLst>
                </a:gridCol>
                <a:gridCol w="797883">
                  <a:extLst>
                    <a:ext uri="{9D8B030D-6E8A-4147-A177-3AD203B41FA5}">
                      <a16:colId xmlns:a16="http://schemas.microsoft.com/office/drawing/2014/main" val="1968363427"/>
                    </a:ext>
                  </a:extLst>
                </a:gridCol>
                <a:gridCol w="745847">
                  <a:extLst>
                    <a:ext uri="{9D8B030D-6E8A-4147-A177-3AD203B41FA5}">
                      <a16:colId xmlns:a16="http://schemas.microsoft.com/office/drawing/2014/main" val="266641414"/>
                    </a:ext>
                  </a:extLst>
                </a:gridCol>
              </a:tblGrid>
              <a:tr h="173564">
                <a:tc>
                  <a:txBody>
                    <a:bodyPr/>
                    <a:lstStyle/>
                    <a:p>
                      <a:pPr algn="l" fontAlgn="b"/>
                      <a:r>
                        <a:rPr lang="en-US" sz="1100" u="none" strike="noStrike">
                          <a:effectLst/>
                        </a:rPr>
                        <a:t> </a:t>
                      </a:r>
                      <a:endParaRPr lang="en-US" sz="1100" b="0" i="0" u="none" strike="noStrike">
                        <a:solidFill>
                          <a:srgbClr val="FFFFFF"/>
                        </a:solidFill>
                        <a:effectLst/>
                        <a:latin typeface="Calibri" panose="020F0502020204030204" pitchFamily="34" charset="0"/>
                      </a:endParaRPr>
                    </a:p>
                  </a:txBody>
                  <a:tcPr marL="9525" marR="9525" marT="9525" marB="0" anchor="b"/>
                </a:tc>
                <a:tc>
                  <a:txBody>
                    <a:bodyPr/>
                    <a:lstStyle/>
                    <a:p>
                      <a:pPr algn="l" fontAlgn="b"/>
                      <a:r>
                        <a:rPr lang="en-US" sz="1100" u="none" strike="noStrike" dirty="0">
                          <a:effectLst/>
                        </a:rPr>
                        <a:t>Average</a:t>
                      </a:r>
                      <a:endParaRPr lang="en-US" sz="1100" b="0" i="0" u="none" strike="noStrike" dirty="0">
                        <a:solidFill>
                          <a:srgbClr val="FFFFFF"/>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2.4</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2.6</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124451691"/>
                  </a:ext>
                </a:extLst>
              </a:tr>
              <a:tr h="502523">
                <a:tc>
                  <a:txBody>
                    <a:bodyPr/>
                    <a:lstStyle/>
                    <a:p>
                      <a:pPr algn="l" fontAlgn="t"/>
                      <a:r>
                        <a:rPr lang="en-US" sz="1100" u="none" strike="noStrike">
                          <a:effectLst/>
                        </a:rPr>
                        <a:t>Project No</a:t>
                      </a:r>
                      <a:endParaRPr lang="en-US" sz="1100" b="0" i="0" u="none" strike="noStrike">
                        <a:solidFill>
                          <a:srgbClr val="FFFFFF"/>
                        </a:solidFill>
                        <a:effectLst/>
                        <a:latin typeface="Calibri" panose="020F0502020204030204" pitchFamily="34" charset="0"/>
                      </a:endParaRPr>
                    </a:p>
                  </a:txBody>
                  <a:tcPr marL="9525" marR="9525" marT="9525" marB="0"/>
                </a:tc>
                <a:tc>
                  <a:txBody>
                    <a:bodyPr/>
                    <a:lstStyle/>
                    <a:p>
                      <a:pPr algn="l" fontAlgn="t"/>
                      <a:r>
                        <a:rPr lang="en-US" sz="1100" u="none" strike="noStrike">
                          <a:effectLst/>
                        </a:rPr>
                        <a:t>Project Description</a:t>
                      </a:r>
                      <a:endParaRPr lang="en-US" sz="1100" b="0" i="0" u="none" strike="noStrike">
                        <a:solidFill>
                          <a:srgbClr val="FFFFFF"/>
                        </a:solidFill>
                        <a:effectLst/>
                        <a:latin typeface="Calibri" panose="020F0502020204030204" pitchFamily="34" charset="0"/>
                      </a:endParaRPr>
                    </a:p>
                  </a:txBody>
                  <a:tcPr marL="9525" marR="9525" marT="9525" marB="0"/>
                </a:tc>
                <a:tc>
                  <a:txBody>
                    <a:bodyPr/>
                    <a:lstStyle/>
                    <a:p>
                      <a:pPr algn="l" fontAlgn="t"/>
                      <a:r>
                        <a:rPr lang="en-US" sz="1100" u="none" strike="noStrike">
                          <a:effectLst/>
                        </a:rPr>
                        <a:t>Overall - No filter</a:t>
                      </a:r>
                      <a:endParaRPr lang="en-US" sz="1100" b="0" i="0" u="none" strike="noStrike">
                        <a:solidFill>
                          <a:srgbClr val="FFFFFF"/>
                        </a:solidFill>
                        <a:effectLst/>
                        <a:latin typeface="Calibri" panose="020F0502020204030204" pitchFamily="34" charset="0"/>
                      </a:endParaRPr>
                    </a:p>
                  </a:txBody>
                  <a:tcPr marL="9525" marR="9525" marT="9525" marB="0"/>
                </a:tc>
                <a:tc>
                  <a:txBody>
                    <a:bodyPr/>
                    <a:lstStyle/>
                    <a:p>
                      <a:pPr algn="l" fontAlgn="t"/>
                      <a:r>
                        <a:rPr lang="en-US" sz="1100" u="none" strike="noStrike" dirty="0">
                          <a:effectLst/>
                          <a:highlight>
                            <a:srgbClr val="FFFF00"/>
                          </a:highlight>
                        </a:rPr>
                        <a:t>Have No Kids</a:t>
                      </a:r>
                      <a:endParaRPr lang="en-US" sz="1100" b="0" i="0" u="none" strike="noStrike" dirty="0">
                        <a:solidFill>
                          <a:srgbClr val="FFFFFF"/>
                        </a:solidFill>
                        <a:effectLst/>
                        <a:highlight>
                          <a:srgbClr val="FFFF00"/>
                        </a:highlight>
                        <a:latin typeface="Calibri" panose="020F0502020204030204" pitchFamily="34" charset="0"/>
                      </a:endParaRPr>
                    </a:p>
                  </a:txBody>
                  <a:tcPr marL="9525" marR="9525" marT="9525" marB="0"/>
                </a:tc>
                <a:extLst>
                  <a:ext uri="{0D108BD9-81ED-4DB2-BD59-A6C34878D82A}">
                    <a16:rowId xmlns:a16="http://schemas.microsoft.com/office/drawing/2014/main" val="3799425012"/>
                  </a:ext>
                </a:extLst>
              </a:tr>
              <a:tr h="173564">
                <a:tc>
                  <a:txBody>
                    <a:bodyPr/>
                    <a:lstStyle/>
                    <a:p>
                      <a:pPr algn="r" fontAlgn="b"/>
                      <a:r>
                        <a:rPr lang="en-US" sz="1100" u="none" strike="noStrike">
                          <a:effectLst/>
                        </a:rPr>
                        <a:t>24</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dirty="0">
                          <a:effectLst/>
                        </a:rPr>
                        <a:t>Tree Planting - around village</a:t>
                      </a:r>
                      <a:endParaRPr lang="en-US" sz="1100" b="0" i="0" u="none" strike="noStrike" dirty="0">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3.5</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3.4</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14697096"/>
                  </a:ext>
                </a:extLst>
              </a:tr>
              <a:tr h="173564">
                <a:tc>
                  <a:txBody>
                    <a:bodyPr/>
                    <a:lstStyle/>
                    <a:p>
                      <a:pPr algn="r" fontAlgn="b"/>
                      <a:r>
                        <a:rPr lang="en-US" sz="1100" u="none" strike="noStrike">
                          <a:effectLst/>
                        </a:rPr>
                        <a:t>9</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Provision against new shop premises requirement</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3.3</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3.3</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28886794"/>
                  </a:ext>
                </a:extLst>
              </a:tr>
              <a:tr h="173564">
                <a:tc>
                  <a:txBody>
                    <a:bodyPr/>
                    <a:lstStyle/>
                    <a:p>
                      <a:pPr algn="r" fontAlgn="b"/>
                      <a:r>
                        <a:rPr lang="en-US" sz="1100" u="none" strike="noStrike">
                          <a:effectLst/>
                        </a:rPr>
                        <a:t>2</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Village archive</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3.3</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152067615"/>
                  </a:ext>
                </a:extLst>
              </a:tr>
              <a:tr h="173564">
                <a:tc>
                  <a:txBody>
                    <a:bodyPr/>
                    <a:lstStyle/>
                    <a:p>
                      <a:pPr algn="r" fontAlgn="b"/>
                      <a:r>
                        <a:rPr lang="en-US" sz="1100" u="none" strike="noStrike">
                          <a:effectLst/>
                        </a:rPr>
                        <a:t>20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Pedestrian links / footways - Footpath 6</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3.3</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3.3</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236366535"/>
                  </a:ext>
                </a:extLst>
              </a:tr>
              <a:tr h="173564">
                <a:tc>
                  <a:txBody>
                    <a:bodyPr/>
                    <a:lstStyle/>
                    <a:p>
                      <a:pPr algn="r" fontAlgn="b"/>
                      <a:r>
                        <a:rPr lang="en-US" sz="1100" u="none" strike="noStrike">
                          <a:effectLst/>
                        </a:rPr>
                        <a:t>32</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Footpath upgrades - General</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3.2</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3.1</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527113568"/>
                  </a:ext>
                </a:extLst>
              </a:tr>
              <a:tr h="173564">
                <a:tc>
                  <a:txBody>
                    <a:bodyPr/>
                    <a:lstStyle/>
                    <a:p>
                      <a:pPr algn="r" fontAlgn="b"/>
                      <a:r>
                        <a:rPr lang="en-US" sz="1100" u="none" strike="noStrike">
                          <a:effectLst/>
                        </a:rPr>
                        <a:t>5</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Greet Hall Kitchen</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2.6</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3.1</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327737086"/>
                  </a:ext>
                </a:extLst>
              </a:tr>
              <a:tr h="173564">
                <a:tc>
                  <a:txBody>
                    <a:bodyPr/>
                    <a:lstStyle/>
                    <a:p>
                      <a:pPr algn="r" fontAlgn="b"/>
                      <a:r>
                        <a:rPr lang="en-US" sz="1100" u="none" strike="noStrike">
                          <a:effectLst/>
                        </a:rPr>
                        <a:t>21</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Pedestrian links / footways - Rod Eyot</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3.2</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3.0</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618304499"/>
                  </a:ext>
                </a:extLst>
              </a:tr>
              <a:tr h="173564">
                <a:tc>
                  <a:txBody>
                    <a:bodyPr/>
                    <a:lstStyle/>
                    <a:p>
                      <a:pPr algn="r" fontAlgn="b"/>
                      <a:r>
                        <a:rPr lang="en-US" sz="1100" u="none" strike="noStrike">
                          <a:effectLst/>
                        </a:rPr>
                        <a:t>27</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Culvert/Ditch Clearance</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2.4</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3.0</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20819910"/>
                  </a:ext>
                </a:extLst>
              </a:tr>
              <a:tr h="173564">
                <a:tc>
                  <a:txBody>
                    <a:bodyPr/>
                    <a:lstStyle/>
                    <a:p>
                      <a:pPr algn="r" fontAlgn="b"/>
                      <a:r>
                        <a:rPr lang="en-US" sz="1100" u="none" strike="noStrike">
                          <a:effectLst/>
                        </a:rPr>
                        <a:t>4</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Greet Hall General</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2.5</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3.0</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271187065"/>
                  </a:ext>
                </a:extLst>
              </a:tr>
              <a:tr h="173564">
                <a:tc>
                  <a:txBody>
                    <a:bodyPr/>
                    <a:lstStyle/>
                    <a:p>
                      <a:pPr algn="r" fontAlgn="b"/>
                      <a:r>
                        <a:rPr lang="en-US" sz="1100" u="none" strike="noStrike">
                          <a:effectLst/>
                        </a:rPr>
                        <a:t>3</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Greet Hall AV</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2.5</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3.0</a:t>
                      </a:r>
                      <a:endParaRPr lang="en-US"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533993674"/>
                  </a:ext>
                </a:extLst>
              </a:tr>
            </a:tbl>
          </a:graphicData>
        </a:graphic>
      </p:graphicFrame>
      <p:graphicFrame>
        <p:nvGraphicFramePr>
          <p:cNvPr id="6" name="Table 5">
            <a:extLst>
              <a:ext uri="{FF2B5EF4-FFF2-40B4-BE49-F238E27FC236}">
                <a16:creationId xmlns:a16="http://schemas.microsoft.com/office/drawing/2014/main" id="{29E35FE0-3DBD-45C1-911C-A131A4A967E9}"/>
              </a:ext>
            </a:extLst>
          </p:cNvPr>
          <p:cNvGraphicFramePr>
            <a:graphicFrameLocks noGrp="1"/>
          </p:cNvGraphicFramePr>
          <p:nvPr>
            <p:extLst>
              <p:ext uri="{D42A27DB-BD31-4B8C-83A1-F6EECF244321}">
                <p14:modId xmlns:p14="http://schemas.microsoft.com/office/powerpoint/2010/main" val="2236875683"/>
              </p:ext>
            </p:extLst>
          </p:nvPr>
        </p:nvGraphicFramePr>
        <p:xfrm>
          <a:off x="466177" y="1069585"/>
          <a:ext cx="5240373" cy="2445646"/>
        </p:xfrm>
        <a:graphic>
          <a:graphicData uri="http://schemas.openxmlformats.org/drawingml/2006/table">
            <a:tbl>
              <a:tblPr>
                <a:tableStyleId>{5C22544A-7EE6-4342-B048-85BDC9FD1C3A}</a:tableStyleId>
              </a:tblPr>
              <a:tblGrid>
                <a:gridCol w="525010">
                  <a:extLst>
                    <a:ext uri="{9D8B030D-6E8A-4147-A177-3AD203B41FA5}">
                      <a16:colId xmlns:a16="http://schemas.microsoft.com/office/drawing/2014/main" val="2535048064"/>
                    </a:ext>
                  </a:extLst>
                </a:gridCol>
                <a:gridCol w="3119474">
                  <a:extLst>
                    <a:ext uri="{9D8B030D-6E8A-4147-A177-3AD203B41FA5}">
                      <a16:colId xmlns:a16="http://schemas.microsoft.com/office/drawing/2014/main" val="4209755784"/>
                    </a:ext>
                  </a:extLst>
                </a:gridCol>
                <a:gridCol w="819509">
                  <a:extLst>
                    <a:ext uri="{9D8B030D-6E8A-4147-A177-3AD203B41FA5}">
                      <a16:colId xmlns:a16="http://schemas.microsoft.com/office/drawing/2014/main" val="349559758"/>
                    </a:ext>
                  </a:extLst>
                </a:gridCol>
                <a:gridCol w="776380">
                  <a:extLst>
                    <a:ext uri="{9D8B030D-6E8A-4147-A177-3AD203B41FA5}">
                      <a16:colId xmlns:a16="http://schemas.microsoft.com/office/drawing/2014/main" val="3397922085"/>
                    </a:ext>
                  </a:extLst>
                </a:gridCol>
              </a:tblGrid>
              <a:tr h="165610">
                <a:tc>
                  <a:txBody>
                    <a:bodyPr/>
                    <a:lstStyle/>
                    <a:p>
                      <a:pPr algn="l" fontAlgn="b"/>
                      <a:r>
                        <a:rPr lang="en-US" sz="1100" u="none" strike="noStrike">
                          <a:effectLst/>
                        </a:rPr>
                        <a:t> </a:t>
                      </a:r>
                      <a:endParaRPr lang="en-US" sz="1100" b="0" i="0" u="none" strike="noStrike">
                        <a:solidFill>
                          <a:srgbClr val="FFFFFF"/>
                        </a:solidFill>
                        <a:effectLst/>
                        <a:latin typeface="Calibri" panose="020F0502020204030204" pitchFamily="34" charset="0"/>
                      </a:endParaRPr>
                    </a:p>
                  </a:txBody>
                  <a:tcPr marL="9525" marR="9525" marT="9525" marB="0" anchor="b"/>
                </a:tc>
                <a:tc>
                  <a:txBody>
                    <a:bodyPr/>
                    <a:lstStyle/>
                    <a:p>
                      <a:pPr algn="l" fontAlgn="b"/>
                      <a:r>
                        <a:rPr lang="en-US" sz="1100" u="none" strike="noStrike" dirty="0">
                          <a:effectLst/>
                        </a:rPr>
                        <a:t>Average</a:t>
                      </a:r>
                      <a:endParaRPr lang="en-US" sz="1100" b="0" i="0" u="none" strike="noStrike" dirty="0">
                        <a:solidFill>
                          <a:srgbClr val="FFFFFF"/>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2.4</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2.5</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096487818"/>
                  </a:ext>
                </a:extLst>
              </a:tr>
              <a:tr h="496831">
                <a:tc>
                  <a:txBody>
                    <a:bodyPr/>
                    <a:lstStyle/>
                    <a:p>
                      <a:pPr algn="l" fontAlgn="t"/>
                      <a:r>
                        <a:rPr lang="en-US" sz="1100" u="none" strike="noStrike">
                          <a:effectLst/>
                        </a:rPr>
                        <a:t>Project No</a:t>
                      </a:r>
                      <a:endParaRPr lang="en-US" sz="1100" b="0" i="0" u="none" strike="noStrike">
                        <a:solidFill>
                          <a:srgbClr val="FFFFFF"/>
                        </a:solidFill>
                        <a:effectLst/>
                        <a:latin typeface="Calibri" panose="020F0502020204030204" pitchFamily="34" charset="0"/>
                      </a:endParaRPr>
                    </a:p>
                  </a:txBody>
                  <a:tcPr marL="9525" marR="9525" marT="9525" marB="0"/>
                </a:tc>
                <a:tc>
                  <a:txBody>
                    <a:bodyPr/>
                    <a:lstStyle/>
                    <a:p>
                      <a:pPr algn="l" fontAlgn="t"/>
                      <a:r>
                        <a:rPr lang="en-US" sz="1100" u="none" strike="noStrike">
                          <a:effectLst/>
                        </a:rPr>
                        <a:t>Project Description</a:t>
                      </a:r>
                      <a:endParaRPr lang="en-US" sz="1100" b="0" i="0" u="none" strike="noStrike">
                        <a:solidFill>
                          <a:srgbClr val="FFFFFF"/>
                        </a:solidFill>
                        <a:effectLst/>
                        <a:latin typeface="Calibri" panose="020F0502020204030204" pitchFamily="34" charset="0"/>
                      </a:endParaRPr>
                    </a:p>
                  </a:txBody>
                  <a:tcPr marL="9525" marR="9525" marT="9525" marB="0"/>
                </a:tc>
                <a:tc>
                  <a:txBody>
                    <a:bodyPr/>
                    <a:lstStyle/>
                    <a:p>
                      <a:pPr algn="l" fontAlgn="t"/>
                      <a:r>
                        <a:rPr lang="en-US" sz="1100" u="none" strike="noStrike" dirty="0">
                          <a:effectLst/>
                        </a:rPr>
                        <a:t>Overall - No filter</a:t>
                      </a:r>
                      <a:endParaRPr lang="en-US" sz="1100" b="0" i="0" u="none" strike="noStrike" dirty="0">
                        <a:solidFill>
                          <a:srgbClr val="FFFFFF"/>
                        </a:solidFill>
                        <a:effectLst/>
                        <a:latin typeface="Calibri" panose="020F0502020204030204" pitchFamily="34" charset="0"/>
                      </a:endParaRPr>
                    </a:p>
                  </a:txBody>
                  <a:tcPr marL="9525" marR="9525" marT="9525" marB="0"/>
                </a:tc>
                <a:tc>
                  <a:txBody>
                    <a:bodyPr/>
                    <a:lstStyle/>
                    <a:p>
                      <a:pPr algn="l" fontAlgn="t"/>
                      <a:r>
                        <a:rPr lang="en-US" sz="1100" u="none" strike="noStrike" dirty="0">
                          <a:effectLst/>
                          <a:highlight>
                            <a:srgbClr val="FFFF00"/>
                          </a:highlight>
                        </a:rPr>
                        <a:t>Inside Parish</a:t>
                      </a:r>
                      <a:endParaRPr lang="en-US" sz="1100" b="0" i="0" u="none" strike="noStrike" dirty="0">
                        <a:solidFill>
                          <a:srgbClr val="FFFFFF"/>
                        </a:solidFill>
                        <a:effectLst/>
                        <a:highlight>
                          <a:srgbClr val="FFFF00"/>
                        </a:highlight>
                        <a:latin typeface="Calibri" panose="020F0502020204030204" pitchFamily="34" charset="0"/>
                      </a:endParaRPr>
                    </a:p>
                  </a:txBody>
                  <a:tcPr marL="9525" marR="9525" marT="9525" marB="0"/>
                </a:tc>
                <a:extLst>
                  <a:ext uri="{0D108BD9-81ED-4DB2-BD59-A6C34878D82A}">
                    <a16:rowId xmlns:a16="http://schemas.microsoft.com/office/drawing/2014/main" val="1950081562"/>
                  </a:ext>
                </a:extLst>
              </a:tr>
              <a:tr h="165610">
                <a:tc>
                  <a:txBody>
                    <a:bodyPr/>
                    <a:lstStyle/>
                    <a:p>
                      <a:pPr algn="r" fontAlgn="b"/>
                      <a:r>
                        <a:rPr lang="en-US" sz="1100" u="none" strike="noStrike">
                          <a:effectLst/>
                        </a:rPr>
                        <a:t>24</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Tree Planting - around village</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3.5</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3.7</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931150758"/>
                  </a:ext>
                </a:extLst>
              </a:tr>
              <a:tr h="165610">
                <a:tc>
                  <a:txBody>
                    <a:bodyPr/>
                    <a:lstStyle/>
                    <a:p>
                      <a:pPr algn="r" fontAlgn="b"/>
                      <a:r>
                        <a:rPr lang="en-US" sz="1100" u="none" strike="noStrike">
                          <a:effectLst/>
                        </a:rPr>
                        <a:t>9</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Provision against new shop premises requirement</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3.3</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3.5</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19437395"/>
                  </a:ext>
                </a:extLst>
              </a:tr>
              <a:tr h="165610">
                <a:tc>
                  <a:txBody>
                    <a:bodyPr/>
                    <a:lstStyle/>
                    <a:p>
                      <a:pPr algn="r" fontAlgn="b"/>
                      <a:r>
                        <a:rPr lang="en-US" sz="1100" u="none" strike="noStrike">
                          <a:effectLst/>
                        </a:rPr>
                        <a:t>20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Pedestrian links / footways - Footpath 6</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3.3</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3.4</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285435844"/>
                  </a:ext>
                </a:extLst>
              </a:tr>
              <a:tr h="165610">
                <a:tc>
                  <a:txBody>
                    <a:bodyPr/>
                    <a:lstStyle/>
                    <a:p>
                      <a:pPr algn="r" fontAlgn="b"/>
                      <a:r>
                        <a:rPr lang="en-US" sz="1100" u="none" strike="noStrike">
                          <a:effectLst/>
                        </a:rPr>
                        <a:t>32</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Footpath upgrades - General</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3.2</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3.4</a:t>
                      </a:r>
                      <a:endParaRPr lang="en-US"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833829418"/>
                  </a:ext>
                </a:extLst>
              </a:tr>
              <a:tr h="165610">
                <a:tc>
                  <a:txBody>
                    <a:bodyPr/>
                    <a:lstStyle/>
                    <a:p>
                      <a:pPr algn="r" fontAlgn="b"/>
                      <a:r>
                        <a:rPr lang="en-US" sz="1100" u="none" strike="noStrike">
                          <a:effectLst/>
                        </a:rPr>
                        <a:t>21</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Pedestrian links / footways - Rod Eyot</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3.2</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3.3</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864627510"/>
                  </a:ext>
                </a:extLst>
              </a:tr>
              <a:tr h="165610">
                <a:tc>
                  <a:txBody>
                    <a:bodyPr/>
                    <a:lstStyle/>
                    <a:p>
                      <a:pPr algn="r" fontAlgn="b"/>
                      <a:r>
                        <a:rPr lang="en-US" sz="1100" u="none" strike="noStrike">
                          <a:effectLst/>
                        </a:rPr>
                        <a:t>2</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Village archive</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3.1</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49388754"/>
                  </a:ext>
                </a:extLst>
              </a:tr>
              <a:tr h="165610">
                <a:tc>
                  <a:txBody>
                    <a:bodyPr/>
                    <a:lstStyle/>
                    <a:p>
                      <a:pPr algn="r" fontAlgn="b"/>
                      <a:r>
                        <a:rPr lang="en-US" sz="1100" u="none" strike="noStrike">
                          <a:effectLst/>
                        </a:rPr>
                        <a:t>26</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Pedestrian road crossing (nr. Kingfisher Pub)</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2.6</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2.7</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615084755"/>
                  </a:ext>
                </a:extLst>
              </a:tr>
              <a:tr h="165610">
                <a:tc>
                  <a:txBody>
                    <a:bodyPr/>
                    <a:lstStyle/>
                    <a:p>
                      <a:pPr algn="r" fontAlgn="b"/>
                      <a:r>
                        <a:rPr lang="en-US" sz="1100" u="none" strike="noStrike">
                          <a:effectLst/>
                        </a:rPr>
                        <a:t>7</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Pavilion replacement</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2.7</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2.7</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882341174"/>
                  </a:ext>
                </a:extLst>
              </a:tr>
              <a:tr h="165610">
                <a:tc>
                  <a:txBody>
                    <a:bodyPr/>
                    <a:lstStyle/>
                    <a:p>
                      <a:pPr algn="r" fontAlgn="b"/>
                      <a:r>
                        <a:rPr lang="en-US" sz="1100" u="none" strike="noStrike">
                          <a:effectLst/>
                        </a:rPr>
                        <a:t>5</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Greet Hall Kitchen</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2.6</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2.7</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417664786"/>
                  </a:ext>
                </a:extLst>
              </a:tr>
              <a:tr h="165610">
                <a:tc>
                  <a:txBody>
                    <a:bodyPr/>
                    <a:lstStyle/>
                    <a:p>
                      <a:pPr algn="r" fontAlgn="b"/>
                      <a:r>
                        <a:rPr lang="en-US" sz="1100" u="none" strike="noStrike">
                          <a:effectLst/>
                        </a:rPr>
                        <a:t>23</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Thame Road pedestrian bridge</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2.6</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2.7</a:t>
                      </a:r>
                      <a:endParaRPr lang="en-US"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539050876"/>
                  </a:ext>
                </a:extLst>
              </a:tr>
            </a:tbl>
          </a:graphicData>
        </a:graphic>
      </p:graphicFrame>
      <p:graphicFrame>
        <p:nvGraphicFramePr>
          <p:cNvPr id="7" name="Table 6">
            <a:extLst>
              <a:ext uri="{FF2B5EF4-FFF2-40B4-BE49-F238E27FC236}">
                <a16:creationId xmlns:a16="http://schemas.microsoft.com/office/drawing/2014/main" id="{36B2DABA-8F97-4129-A42D-8421E331E4D3}"/>
              </a:ext>
            </a:extLst>
          </p:cNvPr>
          <p:cNvGraphicFramePr>
            <a:graphicFrameLocks noGrp="1"/>
          </p:cNvGraphicFramePr>
          <p:nvPr>
            <p:extLst>
              <p:ext uri="{D42A27DB-BD31-4B8C-83A1-F6EECF244321}">
                <p14:modId xmlns:p14="http://schemas.microsoft.com/office/powerpoint/2010/main" val="2715112430"/>
              </p:ext>
            </p:extLst>
          </p:nvPr>
        </p:nvGraphicFramePr>
        <p:xfrm>
          <a:off x="6096000" y="1069585"/>
          <a:ext cx="5394385" cy="2411731"/>
        </p:xfrm>
        <a:graphic>
          <a:graphicData uri="http://schemas.openxmlformats.org/drawingml/2006/table">
            <a:tbl>
              <a:tblPr>
                <a:tableStyleId>{5C22544A-7EE6-4342-B048-85BDC9FD1C3A}</a:tableStyleId>
              </a:tblPr>
              <a:tblGrid>
                <a:gridCol w="547550">
                  <a:extLst>
                    <a:ext uri="{9D8B030D-6E8A-4147-A177-3AD203B41FA5}">
                      <a16:colId xmlns:a16="http://schemas.microsoft.com/office/drawing/2014/main" val="4156856545"/>
                    </a:ext>
                  </a:extLst>
                </a:gridCol>
                <a:gridCol w="3424400">
                  <a:extLst>
                    <a:ext uri="{9D8B030D-6E8A-4147-A177-3AD203B41FA5}">
                      <a16:colId xmlns:a16="http://schemas.microsoft.com/office/drawing/2014/main" val="297908338"/>
                    </a:ext>
                  </a:extLst>
                </a:gridCol>
                <a:gridCol w="763028">
                  <a:extLst>
                    <a:ext uri="{9D8B030D-6E8A-4147-A177-3AD203B41FA5}">
                      <a16:colId xmlns:a16="http://schemas.microsoft.com/office/drawing/2014/main" val="1132939416"/>
                    </a:ext>
                  </a:extLst>
                </a:gridCol>
                <a:gridCol w="659407">
                  <a:extLst>
                    <a:ext uri="{9D8B030D-6E8A-4147-A177-3AD203B41FA5}">
                      <a16:colId xmlns:a16="http://schemas.microsoft.com/office/drawing/2014/main" val="2143961305"/>
                    </a:ext>
                  </a:extLst>
                </a:gridCol>
              </a:tblGrid>
              <a:tr h="154305">
                <a:tc>
                  <a:txBody>
                    <a:bodyPr/>
                    <a:lstStyle/>
                    <a:p>
                      <a:pPr algn="l" fontAlgn="b"/>
                      <a:r>
                        <a:rPr lang="en-US" sz="1100" u="none" strike="noStrike">
                          <a:effectLst/>
                        </a:rPr>
                        <a:t> </a:t>
                      </a:r>
                      <a:endParaRPr lang="en-US" sz="1100" b="0" i="0" u="none" strike="noStrike">
                        <a:solidFill>
                          <a:srgbClr val="FFFFFF"/>
                        </a:solidFill>
                        <a:effectLst/>
                        <a:latin typeface="Calibri" panose="020F0502020204030204" pitchFamily="34" charset="0"/>
                      </a:endParaRPr>
                    </a:p>
                  </a:txBody>
                  <a:tcPr marL="9525" marR="9525" marT="9525" marB="0" anchor="b"/>
                </a:tc>
                <a:tc>
                  <a:txBody>
                    <a:bodyPr/>
                    <a:lstStyle/>
                    <a:p>
                      <a:pPr algn="l" fontAlgn="b"/>
                      <a:r>
                        <a:rPr lang="en-US" sz="1100" u="none" strike="noStrike" dirty="0">
                          <a:effectLst/>
                        </a:rPr>
                        <a:t>Average</a:t>
                      </a:r>
                      <a:endParaRPr lang="en-US" sz="1100" b="0" i="0" u="none" strike="noStrike" dirty="0">
                        <a:solidFill>
                          <a:srgbClr val="FFFFFF"/>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2.4</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2.0</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641836631"/>
                  </a:ext>
                </a:extLst>
              </a:tr>
              <a:tr h="462916">
                <a:tc>
                  <a:txBody>
                    <a:bodyPr/>
                    <a:lstStyle/>
                    <a:p>
                      <a:pPr algn="l" fontAlgn="t"/>
                      <a:r>
                        <a:rPr lang="en-US" sz="1100" u="none" strike="noStrike">
                          <a:effectLst/>
                        </a:rPr>
                        <a:t>Project No</a:t>
                      </a:r>
                      <a:endParaRPr lang="en-US" sz="1100" b="0" i="0" u="none" strike="noStrike">
                        <a:solidFill>
                          <a:srgbClr val="FFFFFF"/>
                        </a:solidFill>
                        <a:effectLst/>
                        <a:latin typeface="Calibri" panose="020F0502020204030204" pitchFamily="34" charset="0"/>
                      </a:endParaRPr>
                    </a:p>
                  </a:txBody>
                  <a:tcPr marL="9525" marR="9525" marT="9525" marB="0"/>
                </a:tc>
                <a:tc>
                  <a:txBody>
                    <a:bodyPr/>
                    <a:lstStyle/>
                    <a:p>
                      <a:pPr algn="l" fontAlgn="t"/>
                      <a:r>
                        <a:rPr lang="en-US" sz="1100" u="none" strike="noStrike">
                          <a:effectLst/>
                        </a:rPr>
                        <a:t>Project Description</a:t>
                      </a:r>
                      <a:endParaRPr lang="en-US" sz="1100" b="0" i="0" u="none" strike="noStrike">
                        <a:solidFill>
                          <a:srgbClr val="FFFFFF"/>
                        </a:solidFill>
                        <a:effectLst/>
                        <a:latin typeface="Calibri" panose="020F0502020204030204" pitchFamily="34" charset="0"/>
                      </a:endParaRPr>
                    </a:p>
                  </a:txBody>
                  <a:tcPr marL="9525" marR="9525" marT="9525" marB="0"/>
                </a:tc>
                <a:tc>
                  <a:txBody>
                    <a:bodyPr/>
                    <a:lstStyle/>
                    <a:p>
                      <a:pPr algn="l" fontAlgn="t"/>
                      <a:r>
                        <a:rPr lang="en-US" sz="1100" u="none" strike="noStrike">
                          <a:effectLst/>
                        </a:rPr>
                        <a:t>Overall - No filter</a:t>
                      </a:r>
                      <a:endParaRPr lang="en-US" sz="1100" b="0" i="0" u="none" strike="noStrike">
                        <a:solidFill>
                          <a:srgbClr val="FFFFFF"/>
                        </a:solidFill>
                        <a:effectLst/>
                        <a:latin typeface="Calibri" panose="020F0502020204030204" pitchFamily="34" charset="0"/>
                      </a:endParaRPr>
                    </a:p>
                  </a:txBody>
                  <a:tcPr marL="9525" marR="9525" marT="9525" marB="0"/>
                </a:tc>
                <a:tc>
                  <a:txBody>
                    <a:bodyPr/>
                    <a:lstStyle/>
                    <a:p>
                      <a:pPr algn="l" fontAlgn="t"/>
                      <a:r>
                        <a:rPr lang="en-US" sz="1100" u="none" strike="noStrike" dirty="0">
                          <a:effectLst/>
                          <a:highlight>
                            <a:srgbClr val="FFFF00"/>
                          </a:highlight>
                        </a:rPr>
                        <a:t>Outside Parish</a:t>
                      </a:r>
                      <a:endParaRPr lang="en-US" sz="1100" b="0" i="0" u="none" strike="noStrike" dirty="0">
                        <a:solidFill>
                          <a:srgbClr val="FFFFFF"/>
                        </a:solidFill>
                        <a:effectLst/>
                        <a:highlight>
                          <a:srgbClr val="FFFF00"/>
                        </a:highlight>
                        <a:latin typeface="Calibri" panose="020F0502020204030204" pitchFamily="34" charset="0"/>
                      </a:endParaRPr>
                    </a:p>
                  </a:txBody>
                  <a:tcPr marL="9525" marR="9525" marT="9525" marB="0"/>
                </a:tc>
                <a:extLst>
                  <a:ext uri="{0D108BD9-81ED-4DB2-BD59-A6C34878D82A}">
                    <a16:rowId xmlns:a16="http://schemas.microsoft.com/office/drawing/2014/main" val="3189263062"/>
                  </a:ext>
                </a:extLst>
              </a:tr>
              <a:tr h="154305">
                <a:tc>
                  <a:txBody>
                    <a:bodyPr/>
                    <a:lstStyle/>
                    <a:p>
                      <a:pPr algn="r" fontAlgn="b"/>
                      <a:r>
                        <a:rPr lang="en-US" sz="1100" u="none" strike="noStrike">
                          <a:effectLst/>
                        </a:rPr>
                        <a:t>6</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Pavilion refurbishment</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2.5</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3.5</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209018807"/>
                  </a:ext>
                </a:extLst>
              </a:tr>
              <a:tr h="154305">
                <a:tc>
                  <a:txBody>
                    <a:bodyPr/>
                    <a:lstStyle/>
                    <a:p>
                      <a:pPr algn="r" fontAlgn="b"/>
                      <a:r>
                        <a:rPr lang="en-US" sz="1100" u="none" strike="noStrike">
                          <a:effectLst/>
                        </a:rPr>
                        <a:t>8</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Allotment/Playground/Sports hub facility</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2.5</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3.3</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438983853"/>
                  </a:ext>
                </a:extLst>
              </a:tr>
              <a:tr h="154305">
                <a:tc>
                  <a:txBody>
                    <a:bodyPr/>
                    <a:lstStyle/>
                    <a:p>
                      <a:pPr algn="r" fontAlgn="b"/>
                      <a:r>
                        <a:rPr lang="en-US" sz="1100" u="none" strike="noStrike">
                          <a:effectLst/>
                        </a:rPr>
                        <a:t>24</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Tree Planting - around village</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3.5</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2.8</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558363534"/>
                  </a:ext>
                </a:extLst>
              </a:tr>
              <a:tr h="154305">
                <a:tc>
                  <a:txBody>
                    <a:bodyPr/>
                    <a:lstStyle/>
                    <a:p>
                      <a:pPr algn="r" fontAlgn="b"/>
                      <a:r>
                        <a:rPr lang="en-US" sz="1100" u="none" strike="noStrike">
                          <a:effectLst/>
                        </a:rPr>
                        <a:t>7</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Pavilion replacement</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2.7</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2.7</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086020132"/>
                  </a:ext>
                </a:extLst>
              </a:tr>
              <a:tr h="154305">
                <a:tc>
                  <a:txBody>
                    <a:bodyPr/>
                    <a:lstStyle/>
                    <a:p>
                      <a:pPr algn="r" fontAlgn="b"/>
                      <a:r>
                        <a:rPr lang="en-US" sz="1100" u="none" strike="noStrike">
                          <a:effectLst/>
                        </a:rPr>
                        <a:t>9</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Provision against new shop premises requirement</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3.3</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2.7</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710834945"/>
                  </a:ext>
                </a:extLst>
              </a:tr>
              <a:tr h="154305">
                <a:tc>
                  <a:txBody>
                    <a:bodyPr/>
                    <a:lstStyle/>
                    <a:p>
                      <a:pPr algn="r" fontAlgn="b"/>
                      <a:r>
                        <a:rPr lang="en-US" sz="1100" u="none" strike="noStrike">
                          <a:effectLst/>
                        </a:rPr>
                        <a:t>20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Pedestrian links / footways - Footpath 6</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3.3</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2.6</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976488055"/>
                  </a:ext>
                </a:extLst>
              </a:tr>
              <a:tr h="154305">
                <a:tc>
                  <a:txBody>
                    <a:bodyPr/>
                    <a:lstStyle/>
                    <a:p>
                      <a:pPr algn="r" fontAlgn="b"/>
                      <a:r>
                        <a:rPr lang="en-US" sz="1100" u="none" strike="noStrike">
                          <a:effectLst/>
                        </a:rPr>
                        <a:t>2</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Village archive</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2.5</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80011573"/>
                  </a:ext>
                </a:extLst>
              </a:tr>
              <a:tr h="154305">
                <a:tc>
                  <a:txBody>
                    <a:bodyPr/>
                    <a:lstStyle/>
                    <a:p>
                      <a:pPr algn="r" fontAlgn="b"/>
                      <a:r>
                        <a:rPr lang="en-US" sz="1100" u="none" strike="noStrike">
                          <a:effectLst/>
                        </a:rPr>
                        <a:t>21</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Pedestrian links / footways - Rod Eyot</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3.2</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2.5</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594651360"/>
                  </a:ext>
                </a:extLst>
              </a:tr>
              <a:tr h="154305">
                <a:tc>
                  <a:txBody>
                    <a:bodyPr/>
                    <a:lstStyle/>
                    <a:p>
                      <a:pPr algn="r" fontAlgn="b"/>
                      <a:r>
                        <a:rPr lang="en-US" sz="1100" u="none" strike="noStrike">
                          <a:effectLst/>
                        </a:rPr>
                        <a:t>10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Youth Club</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2.6</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2.3</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684985709"/>
                  </a:ext>
                </a:extLst>
              </a:tr>
              <a:tr h="154305">
                <a:tc>
                  <a:txBody>
                    <a:bodyPr/>
                    <a:lstStyle/>
                    <a:p>
                      <a:pPr algn="r" fontAlgn="b"/>
                      <a:r>
                        <a:rPr lang="en-US" sz="1100" u="none" strike="noStrike">
                          <a:effectLst/>
                        </a:rPr>
                        <a:t>32</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Footpath upgrades - General</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3.2</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2.3</a:t>
                      </a:r>
                      <a:endParaRPr lang="en-US"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721536330"/>
                  </a:ext>
                </a:extLst>
              </a:tr>
            </a:tbl>
          </a:graphicData>
        </a:graphic>
      </p:graphicFrame>
      <p:graphicFrame>
        <p:nvGraphicFramePr>
          <p:cNvPr id="8" name="Table 7">
            <a:extLst>
              <a:ext uri="{FF2B5EF4-FFF2-40B4-BE49-F238E27FC236}">
                <a16:creationId xmlns:a16="http://schemas.microsoft.com/office/drawing/2014/main" id="{0DE9B994-4A2B-4118-AC55-1E2CD5C532D3}"/>
              </a:ext>
            </a:extLst>
          </p:cNvPr>
          <p:cNvGraphicFramePr>
            <a:graphicFrameLocks noGrp="1"/>
          </p:cNvGraphicFramePr>
          <p:nvPr>
            <p:extLst>
              <p:ext uri="{D42A27DB-BD31-4B8C-83A1-F6EECF244321}">
                <p14:modId xmlns:p14="http://schemas.microsoft.com/office/powerpoint/2010/main" val="3106821799"/>
              </p:ext>
            </p:extLst>
          </p:nvPr>
        </p:nvGraphicFramePr>
        <p:xfrm>
          <a:off x="466177" y="3895828"/>
          <a:ext cx="5240373" cy="2443254"/>
        </p:xfrm>
        <a:graphic>
          <a:graphicData uri="http://schemas.openxmlformats.org/drawingml/2006/table">
            <a:tbl>
              <a:tblPr>
                <a:tableStyleId>{5C22544A-7EE6-4342-B048-85BDC9FD1C3A}</a:tableStyleId>
              </a:tblPr>
              <a:tblGrid>
                <a:gridCol w="530920">
                  <a:extLst>
                    <a:ext uri="{9D8B030D-6E8A-4147-A177-3AD203B41FA5}">
                      <a16:colId xmlns:a16="http://schemas.microsoft.com/office/drawing/2014/main" val="3032802941"/>
                    </a:ext>
                  </a:extLst>
                </a:gridCol>
                <a:gridCol w="3286092">
                  <a:extLst>
                    <a:ext uri="{9D8B030D-6E8A-4147-A177-3AD203B41FA5}">
                      <a16:colId xmlns:a16="http://schemas.microsoft.com/office/drawing/2014/main" val="3120089907"/>
                    </a:ext>
                  </a:extLst>
                </a:gridCol>
                <a:gridCol w="759125">
                  <a:extLst>
                    <a:ext uri="{9D8B030D-6E8A-4147-A177-3AD203B41FA5}">
                      <a16:colId xmlns:a16="http://schemas.microsoft.com/office/drawing/2014/main" val="1803613716"/>
                    </a:ext>
                  </a:extLst>
                </a:gridCol>
                <a:gridCol w="664236">
                  <a:extLst>
                    <a:ext uri="{9D8B030D-6E8A-4147-A177-3AD203B41FA5}">
                      <a16:colId xmlns:a16="http://schemas.microsoft.com/office/drawing/2014/main" val="1378209434"/>
                    </a:ext>
                  </a:extLst>
                </a:gridCol>
              </a:tblGrid>
              <a:tr h="174241">
                <a:tc>
                  <a:txBody>
                    <a:bodyPr/>
                    <a:lstStyle/>
                    <a:p>
                      <a:pPr algn="l" fontAlgn="b"/>
                      <a:r>
                        <a:rPr lang="en-US" sz="1100" u="none" strike="noStrike">
                          <a:effectLst/>
                        </a:rPr>
                        <a:t> </a:t>
                      </a:r>
                      <a:endParaRPr lang="en-US" sz="1100" b="0" i="0" u="none" strike="noStrike">
                        <a:solidFill>
                          <a:srgbClr val="FFFFFF"/>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Average</a:t>
                      </a:r>
                      <a:endParaRPr lang="en-US" sz="1100" b="0" i="0" u="none" strike="noStrike">
                        <a:solidFill>
                          <a:srgbClr val="FFFFFF"/>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2.4</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2.3</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122986467"/>
                  </a:ext>
                </a:extLst>
              </a:tr>
              <a:tr h="494439">
                <a:tc>
                  <a:txBody>
                    <a:bodyPr/>
                    <a:lstStyle/>
                    <a:p>
                      <a:pPr algn="l" fontAlgn="t"/>
                      <a:r>
                        <a:rPr lang="en-US" sz="1100" u="none" strike="noStrike">
                          <a:effectLst/>
                        </a:rPr>
                        <a:t>Project No</a:t>
                      </a:r>
                      <a:endParaRPr lang="en-US" sz="1100" b="0" i="0" u="none" strike="noStrike">
                        <a:solidFill>
                          <a:srgbClr val="FFFFFF"/>
                        </a:solidFill>
                        <a:effectLst/>
                        <a:latin typeface="Calibri" panose="020F0502020204030204" pitchFamily="34" charset="0"/>
                      </a:endParaRPr>
                    </a:p>
                  </a:txBody>
                  <a:tcPr marL="9525" marR="9525" marT="9525" marB="0"/>
                </a:tc>
                <a:tc>
                  <a:txBody>
                    <a:bodyPr/>
                    <a:lstStyle/>
                    <a:p>
                      <a:pPr algn="l" fontAlgn="t"/>
                      <a:r>
                        <a:rPr lang="en-US" sz="1100" u="none" strike="noStrike">
                          <a:effectLst/>
                        </a:rPr>
                        <a:t>Project Description</a:t>
                      </a:r>
                      <a:endParaRPr lang="en-US" sz="1100" b="0" i="0" u="none" strike="noStrike">
                        <a:solidFill>
                          <a:srgbClr val="FFFFFF"/>
                        </a:solidFill>
                        <a:effectLst/>
                        <a:latin typeface="Calibri" panose="020F0502020204030204" pitchFamily="34" charset="0"/>
                      </a:endParaRPr>
                    </a:p>
                  </a:txBody>
                  <a:tcPr marL="9525" marR="9525" marT="9525" marB="0"/>
                </a:tc>
                <a:tc>
                  <a:txBody>
                    <a:bodyPr/>
                    <a:lstStyle/>
                    <a:p>
                      <a:pPr algn="l" fontAlgn="t"/>
                      <a:r>
                        <a:rPr lang="en-US" sz="1100" u="none" strike="noStrike">
                          <a:effectLst/>
                        </a:rPr>
                        <a:t>Overall - No filter</a:t>
                      </a:r>
                      <a:endParaRPr lang="en-US" sz="1100" b="0" i="0" u="none" strike="noStrike">
                        <a:solidFill>
                          <a:srgbClr val="FFFFFF"/>
                        </a:solidFill>
                        <a:effectLst/>
                        <a:latin typeface="Calibri" panose="020F0502020204030204" pitchFamily="34" charset="0"/>
                      </a:endParaRPr>
                    </a:p>
                  </a:txBody>
                  <a:tcPr marL="9525" marR="9525" marT="9525" marB="0"/>
                </a:tc>
                <a:tc>
                  <a:txBody>
                    <a:bodyPr/>
                    <a:lstStyle/>
                    <a:p>
                      <a:pPr algn="l" fontAlgn="t"/>
                      <a:r>
                        <a:rPr lang="en-US" sz="1100" u="none" strike="noStrike" dirty="0">
                          <a:effectLst/>
                          <a:highlight>
                            <a:srgbClr val="FFFF00"/>
                          </a:highlight>
                        </a:rPr>
                        <a:t>Have Kids</a:t>
                      </a:r>
                      <a:endParaRPr lang="en-US" sz="1100" b="0" i="0" u="none" strike="noStrike" dirty="0">
                        <a:solidFill>
                          <a:srgbClr val="FFFFFF"/>
                        </a:solidFill>
                        <a:effectLst/>
                        <a:highlight>
                          <a:srgbClr val="FFFF00"/>
                        </a:highlight>
                        <a:latin typeface="Calibri" panose="020F0502020204030204" pitchFamily="34" charset="0"/>
                      </a:endParaRPr>
                    </a:p>
                  </a:txBody>
                  <a:tcPr marL="9525" marR="9525" marT="9525" marB="0"/>
                </a:tc>
                <a:extLst>
                  <a:ext uri="{0D108BD9-81ED-4DB2-BD59-A6C34878D82A}">
                    <a16:rowId xmlns:a16="http://schemas.microsoft.com/office/drawing/2014/main" val="1282150162"/>
                  </a:ext>
                </a:extLst>
              </a:tr>
              <a:tr h="174241">
                <a:tc>
                  <a:txBody>
                    <a:bodyPr/>
                    <a:lstStyle/>
                    <a:p>
                      <a:pPr algn="r" fontAlgn="b"/>
                      <a:r>
                        <a:rPr lang="en-US" sz="1100" u="none" strike="noStrike">
                          <a:effectLst/>
                        </a:rPr>
                        <a:t>24</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Tree Planting - around village</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3.5</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3.6</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268393620"/>
                  </a:ext>
                </a:extLst>
              </a:tr>
              <a:tr h="174241">
                <a:tc>
                  <a:txBody>
                    <a:bodyPr/>
                    <a:lstStyle/>
                    <a:p>
                      <a:pPr algn="r" fontAlgn="b"/>
                      <a:r>
                        <a:rPr lang="en-US" sz="1100" u="none" strike="noStrike">
                          <a:effectLst/>
                        </a:rPr>
                        <a:t>9</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Provision against new shop premises requirement</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3.3</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3.3</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473716811"/>
                  </a:ext>
                </a:extLst>
              </a:tr>
              <a:tr h="174241">
                <a:tc>
                  <a:txBody>
                    <a:bodyPr/>
                    <a:lstStyle/>
                    <a:p>
                      <a:pPr algn="r" fontAlgn="b"/>
                      <a:r>
                        <a:rPr lang="en-US" sz="1100" u="none" strike="noStrike">
                          <a:effectLst/>
                        </a:rPr>
                        <a:t>20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Pedestrian links / footways - Footpath 6</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3.3</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3.3</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182258574"/>
                  </a:ext>
                </a:extLst>
              </a:tr>
              <a:tr h="174241">
                <a:tc>
                  <a:txBody>
                    <a:bodyPr/>
                    <a:lstStyle/>
                    <a:p>
                      <a:pPr algn="r" fontAlgn="b"/>
                      <a:r>
                        <a:rPr lang="en-US" sz="1100" u="none" strike="noStrike">
                          <a:effectLst/>
                        </a:rPr>
                        <a:t>32</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Footpath upgrades - General</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3.2</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3.3</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775341548"/>
                  </a:ext>
                </a:extLst>
              </a:tr>
              <a:tr h="174241">
                <a:tc>
                  <a:txBody>
                    <a:bodyPr/>
                    <a:lstStyle/>
                    <a:p>
                      <a:pPr algn="r" fontAlgn="b"/>
                      <a:r>
                        <a:rPr lang="en-US" sz="1100" u="none" strike="noStrike">
                          <a:effectLst/>
                        </a:rPr>
                        <a:t>21</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Pedestrian links / footways - Rod Eyot</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3.2</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3.3</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641919718"/>
                  </a:ext>
                </a:extLst>
              </a:tr>
              <a:tr h="174241">
                <a:tc>
                  <a:txBody>
                    <a:bodyPr/>
                    <a:lstStyle/>
                    <a:p>
                      <a:pPr algn="r" fontAlgn="b"/>
                      <a:r>
                        <a:rPr lang="en-US" sz="1100" u="none" strike="noStrike">
                          <a:effectLst/>
                        </a:rPr>
                        <a:t>7</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Pavilion replacement</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2.7</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3.2</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158348531"/>
                  </a:ext>
                </a:extLst>
              </a:tr>
              <a:tr h="174241">
                <a:tc>
                  <a:txBody>
                    <a:bodyPr/>
                    <a:lstStyle/>
                    <a:p>
                      <a:pPr algn="r" fontAlgn="b"/>
                      <a:r>
                        <a:rPr lang="en-US" sz="1100" u="none" strike="noStrike">
                          <a:effectLst/>
                        </a:rPr>
                        <a:t>2</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Village archive</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2.9</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509811309"/>
                  </a:ext>
                </a:extLst>
              </a:tr>
              <a:tr h="174241">
                <a:tc>
                  <a:txBody>
                    <a:bodyPr/>
                    <a:lstStyle/>
                    <a:p>
                      <a:pPr algn="r" fontAlgn="b"/>
                      <a:r>
                        <a:rPr lang="en-US" sz="1100" u="none" strike="noStrike">
                          <a:effectLst/>
                        </a:rPr>
                        <a:t>23</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Thame Road pedestrian bridge</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2.6</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2.7</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762280115"/>
                  </a:ext>
                </a:extLst>
              </a:tr>
              <a:tr h="174241">
                <a:tc>
                  <a:txBody>
                    <a:bodyPr/>
                    <a:lstStyle/>
                    <a:p>
                      <a:pPr algn="r" fontAlgn="b"/>
                      <a:r>
                        <a:rPr lang="en-US" sz="1100" u="none" strike="noStrike">
                          <a:effectLst/>
                        </a:rPr>
                        <a:t>26</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Pedestrian road crossing (nr. Kingfisher Pub)</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2.6</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2.6</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313850537"/>
                  </a:ext>
                </a:extLst>
              </a:tr>
              <a:tr h="174241">
                <a:tc>
                  <a:txBody>
                    <a:bodyPr/>
                    <a:lstStyle/>
                    <a:p>
                      <a:pPr algn="r" fontAlgn="b"/>
                      <a:r>
                        <a:rPr lang="en-US" sz="1100" u="none" strike="noStrike">
                          <a:effectLst/>
                        </a:rPr>
                        <a:t>1</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PC document cloud</a:t>
                      </a:r>
                      <a:endParaRPr lang="en-US" sz="1100" b="0" i="0" u="none" strike="noStrike">
                        <a:solidFill>
                          <a:srgbClr val="333333"/>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2.6</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2.5</a:t>
                      </a:r>
                      <a:endParaRPr lang="en-US"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086507907"/>
                  </a:ext>
                </a:extLst>
              </a:tr>
            </a:tbl>
          </a:graphicData>
        </a:graphic>
      </p:graphicFrame>
    </p:spTree>
    <p:extLst>
      <p:ext uri="{BB962C8B-B14F-4D97-AF65-F5344CB8AC3E}">
        <p14:creationId xmlns:p14="http://schemas.microsoft.com/office/powerpoint/2010/main" val="169749727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1828</TotalTime>
  <Words>5334</Words>
  <Application>Microsoft Office PowerPoint</Application>
  <PresentationFormat>Widescreen</PresentationFormat>
  <Paragraphs>2135</Paragraphs>
  <Slides>17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Calibri</vt:lpstr>
      <vt:lpstr>Calibri Light</vt:lpstr>
      <vt:lpstr>Office Theme</vt:lpstr>
      <vt:lpstr>Warborough Parish Council</vt:lpstr>
      <vt:lpstr>How to Use the Data</vt:lpstr>
      <vt:lpstr>Some Stats Up Front</vt:lpstr>
      <vt:lpstr>Priorities (No 1)</vt:lpstr>
      <vt:lpstr>Priorities (Anywhere No 1-5)</vt:lpstr>
      <vt:lpstr>Pavilion Refurbishment / Replacement Comparison</vt:lpstr>
      <vt:lpstr>Top 10s – Project Numerical Order</vt:lpstr>
      <vt:lpstr>Top 10s – Overall Average Score Ranking</vt:lpstr>
      <vt:lpstr>Top 10s</vt:lpstr>
      <vt:lpstr>Top 10s</vt:lpstr>
      <vt:lpstr>Top 10s</vt:lpstr>
      <vt:lpstr>Top 10s</vt:lpstr>
      <vt:lpstr>Other Village Involvement Categories</vt:lpstr>
      <vt:lpstr>Thematic Question Responses</vt:lpstr>
      <vt:lpstr>Comments Summary</vt:lpstr>
      <vt:lpstr>Summary</vt:lpstr>
      <vt:lpstr>Summary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Jonnie Bradshaw</dc:creator>
  <cp:lastModifiedBy>Helen Young</cp:lastModifiedBy>
  <cp:revision>37</cp:revision>
  <dcterms:created xsi:type="dcterms:W3CDTF">2020-11-29T18:55:46Z</dcterms:created>
  <dcterms:modified xsi:type="dcterms:W3CDTF">2021-02-27T16:48:49Z</dcterms:modified>
</cp:coreProperties>
</file>